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27"/>
  </p:notesMasterIdLst>
  <p:sldIdLst>
    <p:sldId id="282" r:id="rId2"/>
    <p:sldId id="276" r:id="rId3"/>
    <p:sldId id="256" r:id="rId4"/>
    <p:sldId id="281" r:id="rId5"/>
    <p:sldId id="280" r:id="rId6"/>
    <p:sldId id="299" r:id="rId7"/>
    <p:sldId id="300" r:id="rId8"/>
    <p:sldId id="264" r:id="rId9"/>
    <p:sldId id="289" r:id="rId10"/>
    <p:sldId id="316" r:id="rId11"/>
    <p:sldId id="315" r:id="rId12"/>
    <p:sldId id="292" r:id="rId13"/>
    <p:sldId id="305" r:id="rId14"/>
    <p:sldId id="306" r:id="rId15"/>
    <p:sldId id="293" r:id="rId16"/>
    <p:sldId id="294" r:id="rId17"/>
    <p:sldId id="321" r:id="rId18"/>
    <p:sldId id="308" r:id="rId19"/>
    <p:sldId id="313" r:id="rId20"/>
    <p:sldId id="284" r:id="rId21"/>
    <p:sldId id="319" r:id="rId22"/>
    <p:sldId id="311" r:id="rId23"/>
    <p:sldId id="312" r:id="rId24"/>
    <p:sldId id="320"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79" d="100"/>
          <a:sy n="79" d="100"/>
        </p:scale>
        <p:origin x="77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EEB3C-6CBE-4490-B7E4-40D23355A423}"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E4603-E21D-4D54-8AF7-EC2D3E414E22}" type="slidenum">
              <a:rPr lang="en-US" smtClean="0"/>
              <a:t>‹#›</a:t>
            </a:fld>
            <a:endParaRPr lang="en-US"/>
          </a:p>
        </p:txBody>
      </p:sp>
    </p:spTree>
    <p:extLst>
      <p:ext uri="{BB962C8B-B14F-4D97-AF65-F5344CB8AC3E}">
        <p14:creationId xmlns:p14="http://schemas.microsoft.com/office/powerpoint/2010/main" val="276564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184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5A8B-8D44-4E03-BA70-7D3076FC1899}"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1404655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5A8B-8D44-4E03-BA70-7D3076FC1899}"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90250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5A8B-8D44-4E03-BA70-7D3076FC1899}"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1444501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5939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5A8B-8D44-4E03-BA70-7D3076FC1899}"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636512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5A8B-8D44-4E03-BA70-7D3076FC1899}"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15301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5A8B-8D44-4E03-BA70-7D3076FC1899}"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58882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5A8B-8D44-4E03-BA70-7D3076FC1899}" type="datetimeFigureOut">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221788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5A8B-8D44-4E03-BA70-7D3076FC1899}"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99678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5A8B-8D44-4E03-BA70-7D3076FC1899}" type="datetimeFigureOut">
              <a:rPr lang="en-US" smtClean="0"/>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407078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5A8B-8D44-4E03-BA70-7D3076FC1899}"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72407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5A8B-8D44-4E03-BA70-7D3076FC1899}"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342AA9-5FA9-4D7C-A907-70CACCDDF4B9}" type="slidenum">
              <a:rPr lang="en-US" smtClean="0"/>
              <a:t>‹#›</a:t>
            </a:fld>
            <a:endParaRPr lang="en-US"/>
          </a:p>
        </p:txBody>
      </p:sp>
    </p:spTree>
    <p:extLst>
      <p:ext uri="{BB962C8B-B14F-4D97-AF65-F5344CB8AC3E}">
        <p14:creationId xmlns:p14="http://schemas.microsoft.com/office/powerpoint/2010/main" val="35786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5A8B-8D44-4E03-BA70-7D3076FC1899}" type="datetimeFigureOut">
              <a:rPr lang="en-US" smtClean="0"/>
              <a:t>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42AA9-5FA9-4D7C-A907-70CACCDDF4B9}" type="slidenum">
              <a:rPr lang="en-US" smtClean="0"/>
              <a:t>‹#›</a:t>
            </a:fld>
            <a:endParaRPr lang="en-US"/>
          </a:p>
        </p:txBody>
      </p:sp>
    </p:spTree>
    <p:extLst>
      <p:ext uri="{BB962C8B-B14F-4D97-AF65-F5344CB8AC3E}">
        <p14:creationId xmlns:p14="http://schemas.microsoft.com/office/powerpoint/2010/main" val="7325528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p:cNvSpPr/>
          <p:nvPr/>
        </p:nvSpPr>
        <p:spPr>
          <a:xfrm>
            <a:off x="394059" y="2795022"/>
            <a:ext cx="5834971" cy="1754326"/>
          </a:xfrm>
          <a:prstGeom prst="rect">
            <a:avLst/>
          </a:prstGeom>
          <a:noFill/>
        </p:spPr>
        <p:txBody>
          <a:bodyPr wrap="square" lIns="91440" tIns="45720" rIns="91440" bIns="45720">
            <a:spAutoFit/>
          </a:bodyPr>
          <a:lstStyle/>
          <a:p>
            <a:pPr algn="ctr"/>
            <a:r>
              <a:rPr lang="en-US" sz="5400" err="1">
                <a:ln w="0"/>
                <a:solidFill>
                  <a:schemeClr val="bg2">
                    <a:lumMod val="10000"/>
                  </a:schemeClr>
                </a:solidFill>
                <a:effectLst>
                  <a:reflection blurRad="6350" stA="53000" endA="300" endPos="35500" dir="5400000" sy="-90000" algn="bl" rotWithShape="0"/>
                </a:effectLst>
              </a:rPr>
              <a:t>Chào</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mừng</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các</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thầy</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cô</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giáo</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và</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các</a:t>
            </a:r>
            <a:r>
              <a:rPr lang="en-US" sz="5400">
                <a:ln w="0"/>
                <a:solidFill>
                  <a:schemeClr val="bg2">
                    <a:lumMod val="10000"/>
                  </a:schemeClr>
                </a:solidFill>
                <a:effectLst>
                  <a:reflection blurRad="6350" stA="53000" endA="300" endPos="35500" dir="5400000" sy="-90000" algn="bl" rotWithShape="0"/>
                </a:effectLst>
              </a:rPr>
              <a:t> </a:t>
            </a:r>
            <a:r>
              <a:rPr lang="en-US" sz="5400" err="1">
                <a:ln w="0"/>
                <a:solidFill>
                  <a:schemeClr val="bg2">
                    <a:lumMod val="10000"/>
                  </a:schemeClr>
                </a:solidFill>
                <a:effectLst>
                  <a:reflection blurRad="6350" stA="53000" endA="300" endPos="35500" dir="5400000" sy="-90000" algn="bl" rotWithShape="0"/>
                </a:effectLst>
              </a:rPr>
              <a:t>bạn</a:t>
            </a:r>
            <a:endParaRPr lang="en-US" sz="5400" b="0" cap="none" spc="0">
              <a:ln w="0"/>
              <a:solidFill>
                <a:schemeClr val="bg2">
                  <a:lumMod val="10000"/>
                </a:schemeClr>
              </a:solidFill>
              <a:effectLst>
                <a:reflection blurRad="6350" stA="53000" endA="300" endPos="35500" dir="5400000" sy="-90000" algn="bl" rotWithShape="0"/>
              </a:effectLst>
            </a:endParaRPr>
          </a:p>
        </p:txBody>
      </p:sp>
      <p:sp>
        <p:nvSpPr>
          <p:cNvPr id="9" name="Rectangle 8"/>
          <p:cNvSpPr/>
          <p:nvPr/>
        </p:nvSpPr>
        <p:spPr>
          <a:xfrm>
            <a:off x="394059" y="2205335"/>
            <a:ext cx="6146006" cy="2933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1222" y="1695450"/>
            <a:ext cx="233362" cy="3190875"/>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9797" y="3107861"/>
            <a:ext cx="3750140" cy="375014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658" y="668087"/>
            <a:ext cx="5521826" cy="5521826"/>
          </a:xfrm>
          <a:prstGeom prst="rect">
            <a:avLst/>
          </a:prstGeom>
        </p:spPr>
      </p:pic>
    </p:spTree>
    <p:extLst>
      <p:ext uri="{BB962C8B-B14F-4D97-AF65-F5344CB8AC3E}">
        <p14:creationId xmlns:p14="http://schemas.microsoft.com/office/powerpoint/2010/main" val="3024132325"/>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35" presetClass="path" presetSubtype="0" accel="50000" decel="50000" fill="hold" grpId="1" nodeType="afterEffect">
                                  <p:stCondLst>
                                    <p:cond delay="0"/>
                                  </p:stCondLst>
                                  <p:childTnLst>
                                    <p:animMotion origin="layout" path="M 0 -0.00209 L -0.25 -0.0007 " pathEditMode="relative" rAng="0" ptsTypes="AA">
                                      <p:cBhvr>
                                        <p:cTn id="10" dur="1750" fill="hold"/>
                                        <p:tgtEl>
                                          <p:spTgt spid="7"/>
                                        </p:tgtEl>
                                        <p:attrNameLst>
                                          <p:attrName>ppt_x</p:attrName>
                                          <p:attrName>ppt_y</p:attrName>
                                        </p:attrNameLst>
                                      </p:cBhvr>
                                      <p:rCtr x="-12500" y="69"/>
                                    </p:animMotion>
                                  </p:childTnLst>
                                </p:cTn>
                              </p:par>
                              <p:par>
                                <p:cTn id="11" presetID="63" presetClass="path" presetSubtype="0" accel="50000" decel="50000" fill="hold" grpId="0" nodeType="withEffect">
                                  <p:stCondLst>
                                    <p:cond delay="0"/>
                                  </p:stCondLst>
                                  <p:childTnLst>
                                    <p:animMotion origin="layout" path="M -4.58333E-6 3.33333E-6 L 0.35131 -0.00278 " pathEditMode="relative" rAng="0" ptsTypes="AA">
                                      <p:cBhvr>
                                        <p:cTn id="12" dur="1750" fill="hold"/>
                                        <p:tgtEl>
                                          <p:spTgt spid="4"/>
                                        </p:tgtEl>
                                        <p:attrNameLst>
                                          <p:attrName>ppt_x</p:attrName>
                                          <p:attrName>ppt_y</p:attrName>
                                        </p:attrNameLst>
                                      </p:cBhvr>
                                      <p:rCtr x="17565" y="-139"/>
                                    </p:animMotion>
                                  </p:childTnLst>
                                </p:cTn>
                              </p:par>
                              <p:par>
                                <p:cTn id="13" presetID="35" presetClass="path" presetSubtype="0" accel="50000" decel="50000" fill="hold" grpId="0" nodeType="withEffect">
                                  <p:stCondLst>
                                    <p:cond delay="0"/>
                                  </p:stCondLst>
                                  <p:childTnLst>
                                    <p:animMotion origin="layout" path="M 5E-6 3.33333E-6 L -0.25196 -0.01273 " pathEditMode="relative" rAng="0" ptsTypes="AA">
                                      <p:cBhvr>
                                        <p:cTn id="14" dur="1750" fill="hold"/>
                                        <p:tgtEl>
                                          <p:spTgt spid="9"/>
                                        </p:tgtEl>
                                        <p:attrNameLst>
                                          <p:attrName>ppt_x</p:attrName>
                                          <p:attrName>ppt_y</p:attrName>
                                        </p:attrNameLst>
                                      </p:cBhvr>
                                      <p:rCtr x="-12604"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7" grpId="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ounded Rectangle 12">
            <a:extLst>
              <a:ext uri="{FF2B5EF4-FFF2-40B4-BE49-F238E27FC236}">
                <a16:creationId xmlns:a16="http://schemas.microsoft.com/office/drawing/2014/main" id="{059C2050-90F4-4A26-84C9-7C06D4BD5B19}"/>
              </a:ext>
            </a:extLst>
          </p:cNvPr>
          <p:cNvSpPr/>
          <p:nvPr/>
        </p:nvSpPr>
        <p:spPr>
          <a:xfrm>
            <a:off x="599768" y="379718"/>
            <a:ext cx="4001728" cy="524851"/>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Lý </a:t>
            </a:r>
            <a:r>
              <a:rPr lang="en-US" sz="2000" err="1">
                <a:solidFill>
                  <a:srgbClr val="000000"/>
                </a:solidFill>
                <a:latin typeface="Times New Roman" panose="02020603050405020304" pitchFamily="18" charset="0"/>
                <a:cs typeface="Times New Roman" panose="02020603050405020304" pitchFamily="18" charset="0"/>
              </a:rPr>
              <a:t>thuyết</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sơ</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lược</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về</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xử</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lý</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ảnh</a:t>
            </a:r>
            <a:r>
              <a:rPr lang="en-US" sz="2000">
                <a:solidFill>
                  <a:srgbClr val="000000"/>
                </a:solidFill>
                <a:latin typeface="Times New Roman" panose="02020603050405020304" pitchFamily="18" charset="0"/>
                <a:cs typeface="Times New Roman" panose="02020603050405020304" pitchFamily="18" charset="0"/>
              </a:rPr>
              <a:t> </a:t>
            </a:r>
            <a:endParaRPr lang="en-US">
              <a:solidFill>
                <a:srgbClr val="000000"/>
              </a:solidFill>
            </a:endParaRPr>
          </a:p>
        </p:txBody>
      </p:sp>
      <p:pic>
        <p:nvPicPr>
          <p:cNvPr id="7" name="Picture 6">
            <a:extLst>
              <a:ext uri="{FF2B5EF4-FFF2-40B4-BE49-F238E27FC236}">
                <a16:creationId xmlns:a16="http://schemas.microsoft.com/office/drawing/2014/main" id="{FA01CB08-F7D4-454A-A3D8-066E264DF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876" y="5821876"/>
            <a:ext cx="1036124" cy="1036124"/>
          </a:xfrm>
          <a:prstGeom prst="rect">
            <a:avLst/>
          </a:prstGeom>
        </p:spPr>
      </p:pic>
      <p:sp>
        <p:nvSpPr>
          <p:cNvPr id="2" name="Rectangle: Rounded Corners 1">
            <a:extLst>
              <a:ext uri="{FF2B5EF4-FFF2-40B4-BE49-F238E27FC236}">
                <a16:creationId xmlns:a16="http://schemas.microsoft.com/office/drawing/2014/main" id="{5BE7D39C-D12B-4BA3-9514-F00C345A114C}"/>
              </a:ext>
            </a:extLst>
          </p:cNvPr>
          <p:cNvSpPr/>
          <p:nvPr/>
        </p:nvSpPr>
        <p:spPr>
          <a:xfrm>
            <a:off x="1031131" y="1215956"/>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Thu thập ảnh</a:t>
            </a:r>
          </a:p>
        </p:txBody>
      </p:sp>
      <p:sp>
        <p:nvSpPr>
          <p:cNvPr id="8" name="Rectangle: Rounded Corners 7">
            <a:extLst>
              <a:ext uri="{FF2B5EF4-FFF2-40B4-BE49-F238E27FC236}">
                <a16:creationId xmlns:a16="http://schemas.microsoft.com/office/drawing/2014/main" id="{073EFDA2-4FB6-4CE5-90D7-5289C2ADFA25}"/>
              </a:ext>
            </a:extLst>
          </p:cNvPr>
          <p:cNvSpPr/>
          <p:nvPr/>
        </p:nvSpPr>
        <p:spPr>
          <a:xfrm>
            <a:off x="4142361" y="1184290"/>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Tiền xử lý ảnh</a:t>
            </a:r>
          </a:p>
        </p:txBody>
      </p:sp>
      <p:sp>
        <p:nvSpPr>
          <p:cNvPr id="9" name="Rectangle: Rounded Corners 8">
            <a:extLst>
              <a:ext uri="{FF2B5EF4-FFF2-40B4-BE49-F238E27FC236}">
                <a16:creationId xmlns:a16="http://schemas.microsoft.com/office/drawing/2014/main" id="{447E466F-3239-4C9F-8B5A-EBC5084D1C50}"/>
              </a:ext>
            </a:extLst>
          </p:cNvPr>
          <p:cNvSpPr/>
          <p:nvPr/>
        </p:nvSpPr>
        <p:spPr>
          <a:xfrm>
            <a:off x="7613513" y="1184290"/>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Trích chọn đặc trưng</a:t>
            </a:r>
          </a:p>
        </p:txBody>
      </p:sp>
      <p:sp>
        <p:nvSpPr>
          <p:cNvPr id="10" name="Rectangle: Rounded Corners 9">
            <a:extLst>
              <a:ext uri="{FF2B5EF4-FFF2-40B4-BE49-F238E27FC236}">
                <a16:creationId xmlns:a16="http://schemas.microsoft.com/office/drawing/2014/main" id="{B4BE3FBF-D5A0-4F45-A87F-6C4B8C4AB4D8}"/>
              </a:ext>
            </a:extLst>
          </p:cNvPr>
          <p:cNvSpPr/>
          <p:nvPr/>
        </p:nvSpPr>
        <p:spPr>
          <a:xfrm>
            <a:off x="7613512" y="3644399"/>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37C55B4-810D-4906-BAD5-AB259A1EB758}"/>
              </a:ext>
            </a:extLst>
          </p:cNvPr>
          <p:cNvSpPr/>
          <p:nvPr/>
        </p:nvSpPr>
        <p:spPr>
          <a:xfrm>
            <a:off x="4280168" y="2658662"/>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Hệ quyết định</a:t>
            </a:r>
          </a:p>
        </p:txBody>
      </p:sp>
      <p:sp>
        <p:nvSpPr>
          <p:cNvPr id="12" name="Rectangle: Rounded Corners 11">
            <a:extLst>
              <a:ext uri="{FF2B5EF4-FFF2-40B4-BE49-F238E27FC236}">
                <a16:creationId xmlns:a16="http://schemas.microsoft.com/office/drawing/2014/main" id="{46D77B24-A535-4642-8047-B981C39942D6}"/>
              </a:ext>
            </a:extLst>
          </p:cNvPr>
          <p:cNvSpPr/>
          <p:nvPr/>
        </p:nvSpPr>
        <p:spPr>
          <a:xfrm>
            <a:off x="4280168" y="4643557"/>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Lưu trữ</a:t>
            </a:r>
          </a:p>
        </p:txBody>
      </p:sp>
      <p:sp>
        <p:nvSpPr>
          <p:cNvPr id="13" name="Rectangle: Rounded Corners 12">
            <a:extLst>
              <a:ext uri="{FF2B5EF4-FFF2-40B4-BE49-F238E27FC236}">
                <a16:creationId xmlns:a16="http://schemas.microsoft.com/office/drawing/2014/main" id="{E21B44E2-3D98-4F39-B528-241DDD07D031}"/>
              </a:ext>
            </a:extLst>
          </p:cNvPr>
          <p:cNvSpPr/>
          <p:nvPr/>
        </p:nvSpPr>
        <p:spPr>
          <a:xfrm>
            <a:off x="1084634" y="3657819"/>
            <a:ext cx="2130357" cy="1167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Kết luận</a:t>
            </a:r>
          </a:p>
        </p:txBody>
      </p:sp>
      <p:sp>
        <p:nvSpPr>
          <p:cNvPr id="14" name="TextBox 13">
            <a:extLst>
              <a:ext uri="{FF2B5EF4-FFF2-40B4-BE49-F238E27FC236}">
                <a16:creationId xmlns:a16="http://schemas.microsoft.com/office/drawing/2014/main" id="{41530A1F-46F9-47ED-8B3C-62BD55143FB8}"/>
              </a:ext>
            </a:extLst>
          </p:cNvPr>
          <p:cNvSpPr txBox="1"/>
          <p:nvPr/>
        </p:nvSpPr>
        <p:spPr>
          <a:xfrm>
            <a:off x="7781226" y="3825981"/>
            <a:ext cx="1783406" cy="830997"/>
          </a:xfrm>
          <a:prstGeom prst="rect">
            <a:avLst/>
          </a:prstGeom>
          <a:noFill/>
        </p:spPr>
        <p:txBody>
          <a:bodyPr wrap="square">
            <a:spAutoFit/>
          </a:bodyPr>
          <a:lstStyle/>
          <a:p>
            <a:pPr algn="ctr"/>
            <a:r>
              <a:rPr lang="en-US" sz="2400">
                <a:latin typeface="Times New Roman" panose="02020603050405020304" pitchFamily="18" charset="0"/>
                <a:cs typeface="Times New Roman" panose="02020603050405020304" pitchFamily="18" charset="0"/>
              </a:rPr>
              <a:t>Hậu xử lý ảnh</a:t>
            </a:r>
          </a:p>
        </p:txBody>
      </p:sp>
      <p:cxnSp>
        <p:nvCxnSpPr>
          <p:cNvPr id="15" name="Straight Arrow Connector 14">
            <a:extLst>
              <a:ext uri="{FF2B5EF4-FFF2-40B4-BE49-F238E27FC236}">
                <a16:creationId xmlns:a16="http://schemas.microsoft.com/office/drawing/2014/main" id="{490C3A34-7BEF-4C24-B340-A2C18074C308}"/>
              </a:ext>
            </a:extLst>
          </p:cNvPr>
          <p:cNvCxnSpPr>
            <a:cxnSpLocks/>
            <a:stCxn id="2" idx="3"/>
            <a:endCxn id="8" idx="1"/>
          </p:cNvCxnSpPr>
          <p:nvPr/>
        </p:nvCxnSpPr>
        <p:spPr>
          <a:xfrm flipV="1">
            <a:off x="3161488" y="1767950"/>
            <a:ext cx="980873" cy="31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268326-51F5-4675-9244-4091FDFB2A54}"/>
              </a:ext>
            </a:extLst>
          </p:cNvPr>
          <p:cNvCxnSpPr>
            <a:cxnSpLocks/>
            <a:stCxn id="8" idx="3"/>
            <a:endCxn id="9" idx="1"/>
          </p:cNvCxnSpPr>
          <p:nvPr/>
        </p:nvCxnSpPr>
        <p:spPr>
          <a:xfrm>
            <a:off x="6272718" y="1767950"/>
            <a:ext cx="13407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5D4073-DC50-4AE8-B5AA-D055503D99CB}"/>
              </a:ext>
            </a:extLst>
          </p:cNvPr>
          <p:cNvCxnSpPr>
            <a:cxnSpLocks/>
            <a:stCxn id="9" idx="2"/>
            <a:endCxn id="10" idx="0"/>
          </p:cNvCxnSpPr>
          <p:nvPr/>
        </p:nvCxnSpPr>
        <p:spPr>
          <a:xfrm flipH="1">
            <a:off x="8678691" y="2351609"/>
            <a:ext cx="1" cy="1292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003E8C-C6DB-4FFF-97FE-98F44091F45E}"/>
              </a:ext>
            </a:extLst>
          </p:cNvPr>
          <p:cNvCxnSpPr>
            <a:cxnSpLocks/>
            <a:stCxn id="10" idx="1"/>
            <a:endCxn id="13" idx="3"/>
          </p:cNvCxnSpPr>
          <p:nvPr/>
        </p:nvCxnSpPr>
        <p:spPr>
          <a:xfrm flipH="1">
            <a:off x="3214991" y="4228059"/>
            <a:ext cx="4398521" cy="1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082993-C8E2-416F-A488-BC250F553382}"/>
              </a:ext>
            </a:extLst>
          </p:cNvPr>
          <p:cNvCxnSpPr>
            <a:cxnSpLocks/>
            <a:stCxn id="11" idx="2"/>
            <a:endCxn id="12" idx="0"/>
          </p:cNvCxnSpPr>
          <p:nvPr/>
        </p:nvCxnSpPr>
        <p:spPr>
          <a:xfrm>
            <a:off x="5345347" y="3825981"/>
            <a:ext cx="0" cy="81757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BB9D9C6-D162-4AC0-928C-A098F34BDE97}"/>
              </a:ext>
            </a:extLst>
          </p:cNvPr>
          <p:cNvSpPr txBox="1"/>
          <p:nvPr/>
        </p:nvSpPr>
        <p:spPr>
          <a:xfrm>
            <a:off x="3053840" y="6150675"/>
            <a:ext cx="5570756"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Sơ đồ tổng quát của một hệ thống xử lý ảnh</a:t>
            </a:r>
          </a:p>
        </p:txBody>
      </p:sp>
    </p:spTree>
    <p:extLst>
      <p:ext uri="{BB962C8B-B14F-4D97-AF65-F5344CB8AC3E}">
        <p14:creationId xmlns:p14="http://schemas.microsoft.com/office/powerpoint/2010/main" val="238257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0D320-47DC-4706-8027-20BB1B48512A}"/>
              </a:ext>
            </a:extLst>
          </p:cNvPr>
          <p:cNvSpPr>
            <a:spLocks noGrp="1"/>
          </p:cNvSpPr>
          <p:nvPr>
            <p:ph type="sldNum" idx="12"/>
          </p:nvPr>
        </p:nvSpPr>
        <p:spPr/>
        <p:txBody>
          <a:bodyPr/>
          <a:lstStyle/>
          <a:p>
            <a:pPr algn="l"/>
            <a:fld id="{00000000-1234-1234-1234-123412341234}" type="slidenum">
              <a:rPr lang="en" smtClean="0"/>
              <a:pPr algn="l"/>
              <a:t>11</a:t>
            </a:fld>
            <a:endParaRPr lang="en"/>
          </a:p>
        </p:txBody>
      </p:sp>
      <p:sp>
        <p:nvSpPr>
          <p:cNvPr id="20" name="Rounded Rectangle 44">
            <a:extLst>
              <a:ext uri="{FF2B5EF4-FFF2-40B4-BE49-F238E27FC236}">
                <a16:creationId xmlns:a16="http://schemas.microsoft.com/office/drawing/2014/main" id="{02A73F7E-9711-481E-994C-95DE7317E574}"/>
              </a:ext>
            </a:extLst>
          </p:cNvPr>
          <p:cNvSpPr/>
          <p:nvPr/>
        </p:nvSpPr>
        <p:spPr>
          <a:xfrm>
            <a:off x="278990" y="61025"/>
            <a:ext cx="3602346" cy="582183"/>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CC9A936-FD41-4EE3-9F2A-E5849435B4CB}"/>
              </a:ext>
            </a:extLst>
          </p:cNvPr>
          <p:cNvSpPr/>
          <p:nvPr/>
        </p:nvSpPr>
        <p:spPr>
          <a:xfrm>
            <a:off x="406777" y="136525"/>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FAFA31-A245-4939-8897-64E228E17545}"/>
              </a:ext>
            </a:extLst>
          </p:cNvPr>
          <p:cNvSpPr txBox="1"/>
          <p:nvPr/>
        </p:nvSpPr>
        <p:spPr>
          <a:xfrm>
            <a:off x="406777" y="185834"/>
            <a:ext cx="440081" cy="369332"/>
          </a:xfrm>
          <a:prstGeom prst="rect">
            <a:avLst/>
          </a:prstGeom>
          <a:noFill/>
        </p:spPr>
        <p:txBody>
          <a:bodyPr wrap="square" rtlCol="0">
            <a:spAutoFit/>
          </a:bodyPr>
          <a:lstStyle/>
          <a:p>
            <a:r>
              <a:rPr lang="en-US" b="1">
                <a:solidFill>
                  <a:schemeClr val="bg1"/>
                </a:solidFill>
              </a:rPr>
              <a:t>01</a:t>
            </a:r>
          </a:p>
        </p:txBody>
      </p:sp>
      <p:sp>
        <p:nvSpPr>
          <p:cNvPr id="23" name="TextBox 22">
            <a:extLst>
              <a:ext uri="{FF2B5EF4-FFF2-40B4-BE49-F238E27FC236}">
                <a16:creationId xmlns:a16="http://schemas.microsoft.com/office/drawing/2014/main" id="{533EC56E-FE96-4FEC-9D24-8D1C4B8BFB0F}"/>
              </a:ext>
            </a:extLst>
          </p:cNvPr>
          <p:cNvSpPr txBox="1"/>
          <p:nvPr/>
        </p:nvSpPr>
        <p:spPr>
          <a:xfrm>
            <a:off x="846858" y="176438"/>
            <a:ext cx="2852861" cy="369332"/>
          </a:xfrm>
          <a:prstGeom prst="rect">
            <a:avLst/>
          </a:prstGeom>
          <a:noFill/>
        </p:spPr>
        <p:txBody>
          <a:bodyPr wrap="square" rtlCol="0">
            <a:spAutoFit/>
          </a:bodyPr>
          <a:lstStyle/>
          <a:p>
            <a:pPr algn="ctr"/>
            <a:r>
              <a:rPr lang="en-US" b="1">
                <a:solidFill>
                  <a:srgbClr val="7030A0"/>
                </a:solidFill>
              </a:rPr>
              <a:t>Phần thiết kế cơ khí và điện</a:t>
            </a:r>
          </a:p>
        </p:txBody>
      </p:sp>
      <p:sp>
        <p:nvSpPr>
          <p:cNvPr id="13" name="TextBox 12">
            <a:extLst>
              <a:ext uri="{FF2B5EF4-FFF2-40B4-BE49-F238E27FC236}">
                <a16:creationId xmlns:a16="http://schemas.microsoft.com/office/drawing/2014/main" id="{D90C8EA8-6A27-4509-9EA0-645AEC42B6CC}"/>
              </a:ext>
            </a:extLst>
          </p:cNvPr>
          <p:cNvSpPr txBox="1"/>
          <p:nvPr/>
        </p:nvSpPr>
        <p:spPr>
          <a:xfrm>
            <a:off x="621089" y="768017"/>
            <a:ext cx="2541944" cy="400110"/>
          </a:xfrm>
          <a:prstGeom prst="rect">
            <a:avLst/>
          </a:prstGeom>
          <a:noFill/>
        </p:spPr>
        <p:txBody>
          <a:bodyPr wrap="square">
            <a:spAutoFit/>
          </a:bodyPr>
          <a:lstStyle/>
          <a:p>
            <a:pPr marL="285750" indent="-285750" algn="ctr">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Phần thiết kế cơ khí</a:t>
            </a:r>
          </a:p>
        </p:txBody>
      </p:sp>
      <p:pic>
        <p:nvPicPr>
          <p:cNvPr id="15" name="Picture 14">
            <a:extLst>
              <a:ext uri="{FF2B5EF4-FFF2-40B4-BE49-F238E27FC236}">
                <a16:creationId xmlns:a16="http://schemas.microsoft.com/office/drawing/2014/main" id="{2F297807-DF0E-4A29-8B76-F2582DDEC3B7}"/>
              </a:ext>
            </a:extLst>
          </p:cNvPr>
          <p:cNvPicPr>
            <a:picLocks noChangeAspect="1"/>
          </p:cNvPicPr>
          <p:nvPr/>
        </p:nvPicPr>
        <p:blipFill rotWithShape="1">
          <a:blip r:embed="rId2">
            <a:extLst>
              <a:ext uri="{28A0092B-C50C-407E-A947-70E740481C1C}">
                <a14:useLocalDpi xmlns:a14="http://schemas.microsoft.com/office/drawing/2010/main" val="0"/>
              </a:ext>
            </a:extLst>
          </a:blip>
          <a:srcRect l="9590" t="5720" r="9702" b="3255"/>
          <a:stretch/>
        </p:blipFill>
        <p:spPr>
          <a:xfrm>
            <a:off x="5751837" y="643208"/>
            <a:ext cx="6161173" cy="4333964"/>
          </a:xfrm>
          <a:prstGeom prst="rect">
            <a:avLst/>
          </a:prstGeom>
        </p:spPr>
      </p:pic>
      <p:sp>
        <p:nvSpPr>
          <p:cNvPr id="16" name="TextBox 15">
            <a:extLst>
              <a:ext uri="{FF2B5EF4-FFF2-40B4-BE49-F238E27FC236}">
                <a16:creationId xmlns:a16="http://schemas.microsoft.com/office/drawing/2014/main" id="{D793AD4D-6D4B-4083-9CD7-E4E0C7FDF90B}"/>
              </a:ext>
            </a:extLst>
          </p:cNvPr>
          <p:cNvSpPr txBox="1"/>
          <p:nvPr/>
        </p:nvSpPr>
        <p:spPr>
          <a:xfrm>
            <a:off x="6768452" y="5267355"/>
            <a:ext cx="4689646" cy="399405"/>
          </a:xfrm>
          <a:prstGeom prst="rect">
            <a:avLst/>
          </a:prstGeom>
          <a:noFill/>
        </p:spPr>
        <p:txBody>
          <a:bodyPr wrap="square" rtlCol="0">
            <a:spAutoFit/>
          </a:bodyPr>
          <a:lstStyle/>
          <a:p>
            <a:pPr>
              <a:lnSpc>
                <a:spcPct val="107000"/>
              </a:lnSpc>
              <a:spcAft>
                <a:spcPts val="800"/>
              </a:spcAft>
            </a:pPr>
            <a:r>
              <a:rPr lang="en-US" sz="2000">
                <a:latin typeface="Times New Roman" panose="02020603050405020304" pitchFamily="18" charset="0"/>
                <a:cs typeface="Times New Roman" panose="02020603050405020304" pitchFamily="18" charset="0"/>
              </a:rPr>
              <a:t>Bản vẽ thiết kế mô hình thí nghiệm</a:t>
            </a:r>
          </a:p>
        </p:txBody>
      </p:sp>
      <p:sp>
        <p:nvSpPr>
          <p:cNvPr id="17" name="TextBox 16">
            <a:extLst>
              <a:ext uri="{FF2B5EF4-FFF2-40B4-BE49-F238E27FC236}">
                <a16:creationId xmlns:a16="http://schemas.microsoft.com/office/drawing/2014/main" id="{977CDA63-2255-426A-8AE2-2AD134F8192A}"/>
              </a:ext>
            </a:extLst>
          </p:cNvPr>
          <p:cNvSpPr txBox="1"/>
          <p:nvPr/>
        </p:nvSpPr>
        <p:spPr>
          <a:xfrm>
            <a:off x="406777" y="1283054"/>
            <a:ext cx="5196355" cy="4737707"/>
          </a:xfrm>
          <a:prstGeom prst="rect">
            <a:avLst/>
          </a:prstGeom>
          <a:noFill/>
        </p:spPr>
        <p:txBody>
          <a:bodyPr wrap="square">
            <a:spAutoFit/>
          </a:bodyPr>
          <a:lstStyle/>
          <a:p>
            <a:pPr marL="342900" lvl="0" indent="-342900" algn="just">
              <a:lnSpc>
                <a:spcPct val="130000"/>
              </a:lnSpc>
              <a:buFont typeface="Wingdings" panose="05000000000000000000" pitchFamily="2" charset="2"/>
              <a:buChar char=""/>
              <a:tabLst>
                <a:tab pos="266700" algn="l"/>
              </a:tabLst>
            </a:pPr>
            <a:r>
              <a:rPr lang="en-US" sz="1800">
                <a:effectLst/>
                <a:latin typeface="Times New Roman" panose="02020603050405020304" pitchFamily="18" charset="0"/>
                <a:ea typeface="Times New Roman" panose="02020603050405020304" pitchFamily="18" charset="0"/>
              </a:rPr>
              <a:t>Cấu tạo của bảng thực hành:</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Khung: cấu tạo từ các thanh nhôm định hình 30*30 và tấm mica.</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Các bộ điều khiển: PLC fx3U 24MT, ESP32.</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Cảm biến: cảm biến quang, cảm biến nhiệt độ (PT100), cảm biến cân nặng (loadcell), cảm biến độ ẩm (DHT11), cảm biến khoảng cách (HRC04),…</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Hiển thị: màn hình LCD, led 7 thanh.</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Cơ cấu chấp hành: động cơ encoder GA25, động cơ servo MG996, động cơ bước.</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Aptomat 2 pha, relay 14 chân.</a:t>
            </a:r>
            <a:endParaRPr lang="en-US" sz="1400">
              <a:effectLst/>
              <a:latin typeface="Times New Roman" panose="02020603050405020304" pitchFamily="18" charset="0"/>
              <a:ea typeface="Times New Roman" panose="02020603050405020304" pitchFamily="18" charset="0"/>
            </a:endParaRPr>
          </a:p>
          <a:p>
            <a:pPr marL="800100" lvl="1" indent="-342900" algn="just">
              <a:lnSpc>
                <a:spcPct val="130000"/>
              </a:lnSpc>
              <a:spcAft>
                <a:spcPts val="1000"/>
              </a:spcAft>
              <a:buSzPts val="900"/>
              <a:buFont typeface="Wingdings" panose="05000000000000000000" pitchFamily="2" charset="2"/>
              <a:buChar char=""/>
              <a:tabLst>
                <a:tab pos="266700" algn="l"/>
              </a:tabLst>
            </a:pPr>
            <a:r>
              <a:rPr lang="en-US">
                <a:effectLst/>
                <a:latin typeface="Times New Roman" panose="02020603050405020304" pitchFamily="18" charset="0"/>
                <a:ea typeface="Times New Roman" panose="02020603050405020304" pitchFamily="18" charset="0"/>
              </a:rPr>
              <a:t>Nguồn tổ ong</a:t>
            </a:r>
            <a:endParaRPr lang="en-US" sz="14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981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9B63-33D3-44EC-9846-E14EA589D7EC}"/>
              </a:ext>
            </a:extLst>
          </p:cNvPr>
          <p:cNvSpPr>
            <a:spLocks noGrp="1"/>
          </p:cNvSpPr>
          <p:nvPr>
            <p:ph type="ctrTitle"/>
          </p:nvPr>
        </p:nvSpPr>
        <p:spPr>
          <a:xfrm>
            <a:off x="1164986" y="3551647"/>
            <a:ext cx="9144000" cy="871807"/>
          </a:xfrm>
        </p:spPr>
        <p:txBody>
          <a:bodyPr>
            <a:normAutofit fontScale="90000"/>
          </a:bodyPr>
          <a:lstStyle/>
          <a:p>
            <a:pPr marR="179701">
              <a:lnSpc>
                <a:spcPct val="107000"/>
              </a:lnSpc>
              <a:spcBef>
                <a:spcPts val="500"/>
              </a:spcBef>
              <a:spcAft>
                <a:spcPts val="500"/>
              </a:spcAft>
            </a:pPr>
            <a:br>
              <a:rPr lang="vi-VN" sz="2800">
                <a:latin typeface="Calibri" panose="020F0502020204030204" pitchFamily="34" charset="0"/>
                <a:cs typeface="Times New Roman" panose="02020603050405020304" pitchFamily="18" charset="0"/>
              </a:rPr>
            </a:br>
            <a:endParaRPr lang="en-US" sz="2800"/>
          </a:p>
        </p:txBody>
      </p:sp>
      <p:sp>
        <p:nvSpPr>
          <p:cNvPr id="13" name="TextBox 12">
            <a:extLst>
              <a:ext uri="{FF2B5EF4-FFF2-40B4-BE49-F238E27FC236}">
                <a16:creationId xmlns:a16="http://schemas.microsoft.com/office/drawing/2014/main" id="{CD1C4B92-CF9B-4D05-A427-44810F52CB4A}"/>
              </a:ext>
            </a:extLst>
          </p:cNvPr>
          <p:cNvSpPr txBox="1"/>
          <p:nvPr/>
        </p:nvSpPr>
        <p:spPr>
          <a:xfrm>
            <a:off x="255248" y="112124"/>
            <a:ext cx="10788376" cy="460895"/>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 Phần thết kế cơ khí và điện</a:t>
            </a:r>
          </a:p>
        </p:txBody>
      </p:sp>
      <p:pic>
        <p:nvPicPr>
          <p:cNvPr id="4" name="Picture 3">
            <a:extLst>
              <a:ext uri="{FF2B5EF4-FFF2-40B4-BE49-F238E27FC236}">
                <a16:creationId xmlns:a16="http://schemas.microsoft.com/office/drawing/2014/main" id="{D1C7840B-5B6F-42E7-8057-D0C36B5D9B76}"/>
              </a:ext>
            </a:extLst>
          </p:cNvPr>
          <p:cNvPicPr>
            <a:picLocks noChangeAspect="1"/>
          </p:cNvPicPr>
          <p:nvPr/>
        </p:nvPicPr>
        <p:blipFill rotWithShape="1">
          <a:blip r:embed="rId2">
            <a:extLst>
              <a:ext uri="{28A0092B-C50C-407E-A947-70E740481C1C}">
                <a14:useLocalDpi xmlns:a14="http://schemas.microsoft.com/office/drawing/2010/main" val="0"/>
              </a:ext>
            </a:extLst>
          </a:blip>
          <a:srcRect l="9590" t="5720" r="9702" b="3255"/>
          <a:stretch/>
        </p:blipFill>
        <p:spPr>
          <a:xfrm>
            <a:off x="2285499" y="625926"/>
            <a:ext cx="7621001" cy="5360853"/>
          </a:xfrm>
          <a:prstGeom prst="rect">
            <a:avLst/>
          </a:prstGeom>
        </p:spPr>
      </p:pic>
      <p:sp>
        <p:nvSpPr>
          <p:cNvPr id="9" name="TextBox 8">
            <a:extLst>
              <a:ext uri="{FF2B5EF4-FFF2-40B4-BE49-F238E27FC236}">
                <a16:creationId xmlns:a16="http://schemas.microsoft.com/office/drawing/2014/main" id="{F5CA48D5-773C-4881-A0ED-1F64984C14F4}"/>
              </a:ext>
            </a:extLst>
          </p:cNvPr>
          <p:cNvSpPr txBox="1"/>
          <p:nvPr/>
        </p:nvSpPr>
        <p:spPr>
          <a:xfrm>
            <a:off x="3919333" y="6149759"/>
            <a:ext cx="4689646" cy="460895"/>
          </a:xfrm>
          <a:prstGeom prst="rect">
            <a:avLst/>
          </a:prstGeom>
          <a:noFill/>
        </p:spPr>
        <p:txBody>
          <a:bodyPr wrap="square" rtlCol="0">
            <a:spAutoFit/>
          </a:bodyPr>
          <a:lstStyle/>
          <a:p>
            <a:pPr>
              <a:lnSpc>
                <a:spcPct val="107000"/>
              </a:lnSpc>
              <a:spcAft>
                <a:spcPts val="800"/>
              </a:spcAft>
            </a:pPr>
            <a:r>
              <a:rPr lang="en-US" sz="2400">
                <a:latin typeface="Times New Roman" panose="02020603050405020304" pitchFamily="18" charset="0"/>
                <a:cs typeface="Times New Roman" panose="02020603050405020304" pitchFamily="18" charset="0"/>
              </a:rPr>
              <a:t>Bản vẽ thiết kế mô hình thí nghiệm</a:t>
            </a:r>
          </a:p>
        </p:txBody>
      </p:sp>
    </p:spTree>
    <p:extLst>
      <p:ext uri="{BB962C8B-B14F-4D97-AF65-F5344CB8AC3E}">
        <p14:creationId xmlns:p14="http://schemas.microsoft.com/office/powerpoint/2010/main" val="3351718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128865-BFD4-4FEB-AE31-DB9B485D12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0302" y="68094"/>
            <a:ext cx="9951396" cy="6264612"/>
          </a:xfrm>
          <a:prstGeom prst="rect">
            <a:avLst/>
          </a:prstGeom>
          <a:noFill/>
          <a:ln>
            <a:noFill/>
          </a:ln>
        </p:spPr>
      </p:pic>
      <p:sp>
        <p:nvSpPr>
          <p:cNvPr id="5" name="Rectangle 4">
            <a:extLst>
              <a:ext uri="{FF2B5EF4-FFF2-40B4-BE49-F238E27FC236}">
                <a16:creationId xmlns:a16="http://schemas.microsoft.com/office/drawing/2014/main" id="{263F248A-C93C-4D7C-B5BC-0C50A97A2910}"/>
              </a:ext>
            </a:extLst>
          </p:cNvPr>
          <p:cNvSpPr/>
          <p:nvPr/>
        </p:nvSpPr>
        <p:spPr>
          <a:xfrm>
            <a:off x="3651469" y="6410143"/>
            <a:ext cx="5151837" cy="4478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a:latin typeface="Times New Roman" panose="02020603050405020304" pitchFamily="18" charset="0"/>
                <a:cs typeface="Times New Roman" panose="02020603050405020304" pitchFamily="18" charset="0"/>
              </a:rPr>
              <a:t>Bản vẽ khung mô hình bàn thực hành thí nghiệm</a:t>
            </a:r>
          </a:p>
        </p:txBody>
      </p:sp>
    </p:spTree>
    <p:extLst>
      <p:ext uri="{BB962C8B-B14F-4D97-AF65-F5344CB8AC3E}">
        <p14:creationId xmlns:p14="http://schemas.microsoft.com/office/powerpoint/2010/main" val="1497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3006F-42E9-4611-A53F-EE702BF191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7616" y="136524"/>
            <a:ext cx="10450749" cy="6111227"/>
          </a:xfrm>
          <a:prstGeom prst="rect">
            <a:avLst/>
          </a:prstGeom>
          <a:noFill/>
          <a:ln>
            <a:noFill/>
          </a:ln>
        </p:spPr>
      </p:pic>
      <p:sp>
        <p:nvSpPr>
          <p:cNvPr id="5" name="Rectangle 4">
            <a:extLst>
              <a:ext uri="{FF2B5EF4-FFF2-40B4-BE49-F238E27FC236}">
                <a16:creationId xmlns:a16="http://schemas.microsoft.com/office/drawing/2014/main" id="{261C2615-4EC6-48E2-930F-1F563FB1D5CC}"/>
              </a:ext>
            </a:extLst>
          </p:cNvPr>
          <p:cNvSpPr/>
          <p:nvPr/>
        </p:nvSpPr>
        <p:spPr>
          <a:xfrm>
            <a:off x="4937404" y="6247751"/>
            <a:ext cx="2317192" cy="4737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latin typeface="Times New Roman" panose="02020603050405020304" pitchFamily="18" charset="0"/>
                <a:cs typeface="Times New Roman" panose="02020603050405020304" pitchFamily="18" charset="0"/>
              </a:rPr>
              <a:t>Bản vẽ tấm đế</a:t>
            </a:r>
          </a:p>
        </p:txBody>
      </p:sp>
    </p:spTree>
    <p:extLst>
      <p:ext uri="{BB962C8B-B14F-4D97-AF65-F5344CB8AC3E}">
        <p14:creationId xmlns:p14="http://schemas.microsoft.com/office/powerpoint/2010/main" val="19601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5"/>
                                        </p:tgtEl>
                                        <p:attrNameLst>
                                          <p:attrName>style.color</p:attrName>
                                        </p:attrNameLst>
                                      </p:cBhvr>
                                      <p:to>
                                        <a:schemeClr val="bg1"/>
                                      </p:to>
                                    </p:animClr>
                                    <p:animClr clrSpc="rgb" dir="cw">
                                      <p:cBhvr>
                                        <p:cTn id="12" dur="250" autoRev="1" fill="remove"/>
                                        <p:tgtEl>
                                          <p:spTgt spid="5"/>
                                        </p:tgtEl>
                                        <p:attrNameLst>
                                          <p:attrName>fillcolor</p:attrName>
                                        </p:attrNameLst>
                                      </p:cBhvr>
                                      <p:to>
                                        <a:schemeClr val="bg1"/>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D1C4B92-CF9B-4D05-A427-44810F52CB4A}"/>
              </a:ext>
            </a:extLst>
          </p:cNvPr>
          <p:cNvSpPr txBox="1"/>
          <p:nvPr/>
        </p:nvSpPr>
        <p:spPr>
          <a:xfrm>
            <a:off x="255248" y="112124"/>
            <a:ext cx="10788376" cy="460895"/>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 Phần thết kế cơ khí và điện</a:t>
            </a:r>
          </a:p>
        </p:txBody>
      </p:sp>
      <p:sp>
        <p:nvSpPr>
          <p:cNvPr id="9" name="TextBox 8">
            <a:extLst>
              <a:ext uri="{FF2B5EF4-FFF2-40B4-BE49-F238E27FC236}">
                <a16:creationId xmlns:a16="http://schemas.microsoft.com/office/drawing/2014/main" id="{F5CA48D5-773C-4881-A0ED-1F64984C14F4}"/>
              </a:ext>
            </a:extLst>
          </p:cNvPr>
          <p:cNvSpPr txBox="1"/>
          <p:nvPr/>
        </p:nvSpPr>
        <p:spPr>
          <a:xfrm>
            <a:off x="2533854" y="6054533"/>
            <a:ext cx="7124291" cy="460895"/>
          </a:xfrm>
          <a:prstGeom prst="rect">
            <a:avLst/>
          </a:prstGeom>
          <a:noFill/>
        </p:spPr>
        <p:txBody>
          <a:bodyPr wrap="square" rtlCol="0">
            <a:spAutoFit/>
          </a:bodyPr>
          <a:lstStyle/>
          <a:p>
            <a:pPr>
              <a:lnSpc>
                <a:spcPct val="107000"/>
              </a:lnSpc>
              <a:spcAft>
                <a:spcPts val="800"/>
              </a:spcAft>
            </a:pPr>
            <a:r>
              <a:rPr lang="en-US" sz="2400">
                <a:latin typeface="Times New Roman" panose="02020603050405020304" pitchFamily="18" charset="0"/>
                <a:cs typeface="Times New Roman" panose="02020603050405020304" pitchFamily="18" charset="0"/>
              </a:rPr>
              <a:t>Bản vẽ thiết kế mô hình điều khiển cơ cấu chấp hành</a:t>
            </a:r>
          </a:p>
        </p:txBody>
      </p:sp>
      <p:pic>
        <p:nvPicPr>
          <p:cNvPr id="5" name="Picture 4">
            <a:extLst>
              <a:ext uri="{FF2B5EF4-FFF2-40B4-BE49-F238E27FC236}">
                <a16:creationId xmlns:a16="http://schemas.microsoft.com/office/drawing/2014/main" id="{00B80085-602A-446B-B377-1004EF024F41}"/>
              </a:ext>
            </a:extLst>
          </p:cNvPr>
          <p:cNvPicPr>
            <a:picLocks noChangeAspect="1"/>
          </p:cNvPicPr>
          <p:nvPr/>
        </p:nvPicPr>
        <p:blipFill>
          <a:blip r:embed="rId2"/>
          <a:stretch>
            <a:fillRect/>
          </a:stretch>
        </p:blipFill>
        <p:spPr>
          <a:xfrm>
            <a:off x="1579404" y="573018"/>
            <a:ext cx="9344758" cy="5482257"/>
          </a:xfrm>
          <a:prstGeom prst="rect">
            <a:avLst/>
          </a:prstGeom>
        </p:spPr>
      </p:pic>
    </p:spTree>
    <p:extLst>
      <p:ext uri="{BB962C8B-B14F-4D97-AF65-F5344CB8AC3E}">
        <p14:creationId xmlns:p14="http://schemas.microsoft.com/office/powerpoint/2010/main" val="108690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9B63-33D3-44EC-9846-E14EA589D7EC}"/>
              </a:ext>
            </a:extLst>
          </p:cNvPr>
          <p:cNvSpPr>
            <a:spLocks noGrp="1"/>
          </p:cNvSpPr>
          <p:nvPr>
            <p:ph type="ctrTitle"/>
          </p:nvPr>
        </p:nvSpPr>
        <p:spPr>
          <a:xfrm>
            <a:off x="1164986" y="3551647"/>
            <a:ext cx="9144000" cy="871807"/>
          </a:xfrm>
        </p:spPr>
        <p:txBody>
          <a:bodyPr>
            <a:normAutofit fontScale="90000"/>
          </a:bodyPr>
          <a:lstStyle/>
          <a:p>
            <a:pPr marR="179701">
              <a:lnSpc>
                <a:spcPct val="107000"/>
              </a:lnSpc>
              <a:spcBef>
                <a:spcPts val="500"/>
              </a:spcBef>
              <a:spcAft>
                <a:spcPts val="500"/>
              </a:spcAft>
            </a:pPr>
            <a:br>
              <a:rPr lang="vi-VN" sz="2800">
                <a:latin typeface="Calibri" panose="020F0502020204030204" pitchFamily="34" charset="0"/>
                <a:cs typeface="Times New Roman" panose="02020603050405020304" pitchFamily="18" charset="0"/>
              </a:rPr>
            </a:br>
            <a:endParaRPr lang="en-US" sz="2800"/>
          </a:p>
        </p:txBody>
      </p:sp>
      <p:sp>
        <p:nvSpPr>
          <p:cNvPr id="13" name="TextBox 12">
            <a:extLst>
              <a:ext uri="{FF2B5EF4-FFF2-40B4-BE49-F238E27FC236}">
                <a16:creationId xmlns:a16="http://schemas.microsoft.com/office/drawing/2014/main" id="{CD1C4B92-CF9B-4D05-A427-44810F52CB4A}"/>
              </a:ext>
            </a:extLst>
          </p:cNvPr>
          <p:cNvSpPr txBox="1"/>
          <p:nvPr/>
        </p:nvSpPr>
        <p:spPr>
          <a:xfrm>
            <a:off x="255248" y="112124"/>
            <a:ext cx="10788376" cy="460895"/>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 Phần thết kế cơ khí và điện</a:t>
            </a:r>
          </a:p>
        </p:txBody>
      </p:sp>
      <p:sp>
        <p:nvSpPr>
          <p:cNvPr id="9" name="TextBox 8">
            <a:extLst>
              <a:ext uri="{FF2B5EF4-FFF2-40B4-BE49-F238E27FC236}">
                <a16:creationId xmlns:a16="http://schemas.microsoft.com/office/drawing/2014/main" id="{F5CA48D5-773C-4881-A0ED-1F64984C14F4}"/>
              </a:ext>
            </a:extLst>
          </p:cNvPr>
          <p:cNvSpPr txBox="1"/>
          <p:nvPr/>
        </p:nvSpPr>
        <p:spPr>
          <a:xfrm>
            <a:off x="4231529" y="6256642"/>
            <a:ext cx="3361108" cy="460895"/>
          </a:xfrm>
          <a:prstGeom prst="rect">
            <a:avLst/>
          </a:prstGeom>
          <a:noFill/>
        </p:spPr>
        <p:txBody>
          <a:bodyPr wrap="square" rtlCol="0">
            <a:spAutoFit/>
          </a:bodyPr>
          <a:lstStyle/>
          <a:p>
            <a:pPr>
              <a:lnSpc>
                <a:spcPct val="107000"/>
              </a:lnSpc>
              <a:spcAft>
                <a:spcPts val="800"/>
              </a:spcAft>
            </a:pPr>
            <a:r>
              <a:rPr lang="en-US" sz="2400">
                <a:latin typeface="Times New Roman" panose="02020603050405020304" pitchFamily="18" charset="0"/>
                <a:cs typeface="Times New Roman" panose="02020603050405020304" pitchFamily="18" charset="0"/>
              </a:rPr>
              <a:t>Bản vẽ đấu nối mạch điện</a:t>
            </a:r>
          </a:p>
        </p:txBody>
      </p:sp>
      <p:pic>
        <p:nvPicPr>
          <p:cNvPr id="4" name="Picture 3">
            <a:extLst>
              <a:ext uri="{FF2B5EF4-FFF2-40B4-BE49-F238E27FC236}">
                <a16:creationId xmlns:a16="http://schemas.microsoft.com/office/drawing/2014/main" id="{2A022B14-6910-4A28-85A1-09B3836298C1}"/>
              </a:ext>
            </a:extLst>
          </p:cNvPr>
          <p:cNvPicPr>
            <a:picLocks noChangeAspect="1"/>
          </p:cNvPicPr>
          <p:nvPr/>
        </p:nvPicPr>
        <p:blipFill>
          <a:blip r:embed="rId2"/>
          <a:stretch>
            <a:fillRect/>
          </a:stretch>
        </p:blipFill>
        <p:spPr>
          <a:xfrm>
            <a:off x="1400782" y="578340"/>
            <a:ext cx="9503923" cy="5713183"/>
          </a:xfrm>
          <a:prstGeom prst="rect">
            <a:avLst/>
          </a:prstGeom>
        </p:spPr>
      </p:pic>
    </p:spTree>
    <p:extLst>
      <p:ext uri="{BB962C8B-B14F-4D97-AF65-F5344CB8AC3E}">
        <p14:creationId xmlns:p14="http://schemas.microsoft.com/office/powerpoint/2010/main" val="3338183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ECF8E-54DA-41F7-B8A8-81BC2CEBF038}"/>
              </a:ext>
            </a:extLst>
          </p:cNvPr>
          <p:cNvSpPr>
            <a:spLocks noGrp="1"/>
          </p:cNvSpPr>
          <p:nvPr>
            <p:ph type="sldNum" idx="12"/>
          </p:nvPr>
        </p:nvSpPr>
        <p:spPr/>
        <p:txBody>
          <a:bodyPr/>
          <a:lstStyle/>
          <a:p>
            <a:pPr algn="l"/>
            <a:fld id="{00000000-1234-1234-1234-123412341234}" type="slidenum">
              <a:rPr lang="en" smtClean="0"/>
              <a:pPr algn="l"/>
              <a:t>17</a:t>
            </a:fld>
            <a:endParaRPr lang="en"/>
          </a:p>
        </p:txBody>
      </p:sp>
      <p:sp>
        <p:nvSpPr>
          <p:cNvPr id="12" name="TextBox 11">
            <a:extLst>
              <a:ext uri="{FF2B5EF4-FFF2-40B4-BE49-F238E27FC236}">
                <a16:creationId xmlns:a16="http://schemas.microsoft.com/office/drawing/2014/main" id="{47B02427-18FD-482A-9767-D71B3D4EB15B}"/>
              </a:ext>
            </a:extLst>
          </p:cNvPr>
          <p:cNvSpPr txBox="1"/>
          <p:nvPr/>
        </p:nvSpPr>
        <p:spPr>
          <a:xfrm>
            <a:off x="443211" y="394130"/>
            <a:ext cx="6094378" cy="369332"/>
          </a:xfrm>
          <a:prstGeom prst="rect">
            <a:avLst/>
          </a:prstGeom>
          <a:noFill/>
        </p:spPr>
        <p:txBody>
          <a:bodyPr wrap="square">
            <a:spAutoFit/>
          </a:bodyPr>
          <a:lstStyle/>
          <a:p>
            <a:pPr marL="342900" indent="-342900">
              <a:buFont typeface="Wingdings" panose="05000000000000000000" pitchFamily="2" charset="2"/>
              <a:buChar char="v"/>
            </a:pPr>
            <a:r>
              <a:rPr lang="en-US" sz="1800">
                <a:latin typeface="Times New Roman" panose="02020603050405020304" pitchFamily="18" charset="0"/>
                <a:cs typeface="Times New Roman" panose="02020603050405020304" pitchFamily="18" charset="0"/>
              </a:rPr>
              <a:t>Một số linh kiện sử dụng trong hệ thống</a:t>
            </a:r>
          </a:p>
        </p:txBody>
      </p:sp>
      <p:pic>
        <p:nvPicPr>
          <p:cNvPr id="13" name="Picture 12">
            <a:extLst>
              <a:ext uri="{FF2B5EF4-FFF2-40B4-BE49-F238E27FC236}">
                <a16:creationId xmlns:a16="http://schemas.microsoft.com/office/drawing/2014/main" id="{E8637449-7035-49A7-B090-8436D42CB4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46315" y="1391055"/>
            <a:ext cx="5126476" cy="3949429"/>
          </a:xfrm>
          <a:prstGeom prst="rect">
            <a:avLst/>
          </a:prstGeom>
          <a:noFill/>
        </p:spPr>
      </p:pic>
      <p:sp>
        <p:nvSpPr>
          <p:cNvPr id="15" name="TextBox 14">
            <a:extLst>
              <a:ext uri="{FF2B5EF4-FFF2-40B4-BE49-F238E27FC236}">
                <a16:creationId xmlns:a16="http://schemas.microsoft.com/office/drawing/2014/main" id="{DD417BC2-BB34-44D1-B68D-8D0CC02747CC}"/>
              </a:ext>
            </a:extLst>
          </p:cNvPr>
          <p:cNvSpPr txBox="1"/>
          <p:nvPr/>
        </p:nvSpPr>
        <p:spPr>
          <a:xfrm>
            <a:off x="3776764" y="5717791"/>
            <a:ext cx="4404198" cy="461665"/>
          </a:xfrm>
          <a:prstGeom prst="rect">
            <a:avLst/>
          </a:prstGeom>
          <a:noFill/>
        </p:spPr>
        <p:txBody>
          <a:bodyPr wrap="square">
            <a:spAutoFit/>
          </a:bodyPr>
          <a:lstStyle/>
          <a:p>
            <a:r>
              <a:rPr lang="en-US" sz="2400">
                <a:effectLst/>
                <a:latin typeface="Times New Roman" panose="02020603050405020304" pitchFamily="18" charset="0"/>
                <a:ea typeface="Times New Roman" panose="02020603050405020304" pitchFamily="18" charset="0"/>
              </a:rPr>
              <a:t>Một số loại camera trong thực tế</a:t>
            </a:r>
            <a:endParaRPr lang="en-US" sz="2400"/>
          </a:p>
        </p:txBody>
      </p:sp>
    </p:spTree>
    <p:extLst>
      <p:ext uri="{BB962C8B-B14F-4D97-AF65-F5344CB8AC3E}">
        <p14:creationId xmlns:p14="http://schemas.microsoft.com/office/powerpoint/2010/main" val="9503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8BAE5A-3F58-450D-A963-60D272902979}"/>
              </a:ext>
            </a:extLst>
          </p:cNvPr>
          <p:cNvSpPr>
            <a:spLocks noGrp="1"/>
          </p:cNvSpPr>
          <p:nvPr>
            <p:ph type="sldNum" idx="12"/>
          </p:nvPr>
        </p:nvSpPr>
        <p:spPr/>
        <p:txBody>
          <a:bodyPr/>
          <a:lstStyle/>
          <a:p>
            <a:pPr algn="l"/>
            <a:fld id="{00000000-1234-1234-1234-123412341234}" type="slidenum">
              <a:rPr lang="en" smtClean="0"/>
              <a:pPr algn="l"/>
              <a:t>18</a:t>
            </a:fld>
            <a:endParaRPr lang="en"/>
          </a:p>
        </p:txBody>
      </p:sp>
      <p:sp>
        <p:nvSpPr>
          <p:cNvPr id="3" name="Rectangle 2">
            <a:extLst>
              <a:ext uri="{FF2B5EF4-FFF2-40B4-BE49-F238E27FC236}">
                <a16:creationId xmlns:a16="http://schemas.microsoft.com/office/drawing/2014/main" id="{44243191-B3DF-42A5-BA62-61AD08E27830}"/>
              </a:ext>
            </a:extLst>
          </p:cNvPr>
          <p:cNvSpPr/>
          <p:nvPr/>
        </p:nvSpPr>
        <p:spPr>
          <a:xfrm>
            <a:off x="839267" y="378251"/>
            <a:ext cx="5479684" cy="4347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Một số linh kiện sử dụng trong hệ thống</a:t>
            </a:r>
          </a:p>
        </p:txBody>
      </p:sp>
      <p:pic>
        <p:nvPicPr>
          <p:cNvPr id="5" name="Picture 4">
            <a:extLst>
              <a:ext uri="{FF2B5EF4-FFF2-40B4-BE49-F238E27FC236}">
                <a16:creationId xmlns:a16="http://schemas.microsoft.com/office/drawing/2014/main" id="{689228A6-AB4C-4BB1-AD11-4FE62E1BEC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65" y="1633433"/>
            <a:ext cx="2009628" cy="3340779"/>
          </a:xfrm>
          <a:prstGeom prst="rect">
            <a:avLst/>
          </a:prstGeom>
          <a:noFill/>
          <a:ln>
            <a:noFill/>
          </a:ln>
        </p:spPr>
      </p:pic>
      <p:pic>
        <p:nvPicPr>
          <p:cNvPr id="6" name="Picture 5">
            <a:extLst>
              <a:ext uri="{FF2B5EF4-FFF2-40B4-BE49-F238E27FC236}">
                <a16:creationId xmlns:a16="http://schemas.microsoft.com/office/drawing/2014/main" id="{B0AD1790-92E2-4475-B7E2-3A82D31B5697}"/>
              </a:ext>
            </a:extLst>
          </p:cNvPr>
          <p:cNvPicPr>
            <a:picLocks noChangeAspect="1"/>
          </p:cNvPicPr>
          <p:nvPr/>
        </p:nvPicPr>
        <p:blipFill>
          <a:blip r:embed="rId4"/>
          <a:stretch>
            <a:fillRect/>
          </a:stretch>
        </p:blipFill>
        <p:spPr>
          <a:xfrm>
            <a:off x="2811294" y="1856287"/>
            <a:ext cx="3507656" cy="2681137"/>
          </a:xfrm>
          <a:prstGeom prst="rect">
            <a:avLst/>
          </a:prstGeom>
        </p:spPr>
      </p:pic>
      <p:pic>
        <p:nvPicPr>
          <p:cNvPr id="7" name="Picture 6">
            <a:extLst>
              <a:ext uri="{FF2B5EF4-FFF2-40B4-BE49-F238E27FC236}">
                <a16:creationId xmlns:a16="http://schemas.microsoft.com/office/drawing/2014/main" id="{225960CF-845C-4067-AF05-697B5DBF793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706740" y="1492029"/>
            <a:ext cx="2225887" cy="3312432"/>
          </a:xfrm>
          <a:prstGeom prst="rect">
            <a:avLst/>
          </a:prstGeom>
          <a:noFill/>
          <a:ln>
            <a:noFill/>
          </a:ln>
        </p:spPr>
      </p:pic>
      <p:pic>
        <p:nvPicPr>
          <p:cNvPr id="8" name="Picture 7" descr="Động cơ DC giảm tốc GA25 Encoder">
            <a:extLst>
              <a:ext uri="{FF2B5EF4-FFF2-40B4-BE49-F238E27FC236}">
                <a16:creationId xmlns:a16="http://schemas.microsoft.com/office/drawing/2014/main" id="{D789E505-BF2E-413B-82DF-C92AC4BD022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20417" y="1492029"/>
            <a:ext cx="2653453" cy="3307669"/>
          </a:xfrm>
          <a:prstGeom prst="rect">
            <a:avLst/>
          </a:prstGeom>
          <a:noFill/>
          <a:ln>
            <a:noFill/>
          </a:ln>
        </p:spPr>
      </p:pic>
      <p:sp>
        <p:nvSpPr>
          <p:cNvPr id="10" name="Rectangle 9">
            <a:extLst>
              <a:ext uri="{FF2B5EF4-FFF2-40B4-BE49-F238E27FC236}">
                <a16:creationId xmlns:a16="http://schemas.microsoft.com/office/drawing/2014/main" id="{05444B35-0336-44C4-B479-59FBDF12C503}"/>
              </a:ext>
            </a:extLst>
          </p:cNvPr>
          <p:cNvSpPr/>
          <p:nvPr/>
        </p:nvSpPr>
        <p:spPr>
          <a:xfrm>
            <a:off x="1154149" y="5580706"/>
            <a:ext cx="868746" cy="2457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a:latin typeface="Times New Roman" panose="02020603050405020304" pitchFamily="18" charset="0"/>
                <a:cs typeface="Times New Roman" panose="02020603050405020304" pitchFamily="18" charset="0"/>
              </a:rPr>
              <a:t>ESP32</a:t>
            </a:r>
          </a:p>
        </p:txBody>
      </p:sp>
      <p:sp>
        <p:nvSpPr>
          <p:cNvPr id="11" name="Rectangle 10">
            <a:extLst>
              <a:ext uri="{FF2B5EF4-FFF2-40B4-BE49-F238E27FC236}">
                <a16:creationId xmlns:a16="http://schemas.microsoft.com/office/drawing/2014/main" id="{1B91CAD2-4644-49C6-8CAB-9D2003F98170}"/>
              </a:ext>
            </a:extLst>
          </p:cNvPr>
          <p:cNvSpPr/>
          <p:nvPr/>
        </p:nvSpPr>
        <p:spPr>
          <a:xfrm>
            <a:off x="3356658" y="5580706"/>
            <a:ext cx="2274734" cy="2457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Van </a:t>
            </a:r>
            <a:r>
              <a:rPr lang="en-US" err="1">
                <a:latin typeface="Times New Roman" panose="02020603050405020304" pitchFamily="18" charset="0"/>
                <a:cs typeface="Times New Roman" panose="02020603050405020304" pitchFamily="18" charset="0"/>
              </a:rPr>
              <a:t>điện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1 </a:t>
            </a:r>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điện</a:t>
            </a: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BCD2114-4E32-41C4-AA1C-0A7215B3444C}"/>
              </a:ext>
            </a:extLst>
          </p:cNvPr>
          <p:cNvSpPr/>
          <p:nvPr/>
        </p:nvSpPr>
        <p:spPr>
          <a:xfrm>
            <a:off x="6657893" y="5378761"/>
            <a:ext cx="2274734" cy="5421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Cảm </a:t>
            </a:r>
            <a:r>
              <a:rPr lang="en-US" err="1">
                <a:latin typeface="Times New Roman" panose="02020603050405020304" pitchFamily="18" charset="0"/>
                <a:cs typeface="Times New Roman" panose="02020603050405020304" pitchFamily="18" charset="0"/>
              </a:rPr>
              <a:t>biến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cận</a:t>
            </a: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B4C76C0B-F702-4703-B900-4E9569C6538C}"/>
              </a:ext>
            </a:extLst>
          </p:cNvPr>
          <p:cNvSpPr/>
          <p:nvPr/>
        </p:nvSpPr>
        <p:spPr>
          <a:xfrm>
            <a:off x="9416949" y="5463808"/>
            <a:ext cx="2775051" cy="7252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latin typeface="Times New Roman" panose="02020603050405020304" pitchFamily="18" charset="0"/>
                <a:ea typeface="Times New Roman" panose="02020603050405020304" pitchFamily="18" charset="0"/>
              </a:rPr>
              <a:t>Động </a:t>
            </a:r>
            <a:r>
              <a:rPr lang="en-US" err="1">
                <a:solidFill>
                  <a:schemeClr val="tx1"/>
                </a:solidFill>
                <a:latin typeface="Times New Roman" panose="02020603050405020304" pitchFamily="18" charset="0"/>
                <a:ea typeface="Times New Roman" panose="02020603050405020304" pitchFamily="18" charset="0"/>
              </a:rPr>
              <a:t>cơ</a:t>
            </a:r>
            <a:r>
              <a:rPr lang="en-US">
                <a:solidFill>
                  <a:schemeClr val="tx1"/>
                </a:solidFill>
                <a:latin typeface="Times New Roman" panose="02020603050405020304" pitchFamily="18" charset="0"/>
                <a:ea typeface="Times New Roman" panose="02020603050405020304" pitchFamily="18" charset="0"/>
              </a:rPr>
              <a:t> encoder GA25</a:t>
            </a:r>
          </a:p>
          <a:p>
            <a:pPr algn="ctr"/>
            <a:endParaRPr lang="en-US" sz="2400"/>
          </a:p>
        </p:txBody>
      </p:sp>
    </p:spTree>
    <p:extLst>
      <p:ext uri="{BB962C8B-B14F-4D97-AF65-F5344CB8AC3E}">
        <p14:creationId xmlns:p14="http://schemas.microsoft.com/office/powerpoint/2010/main" val="166527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ircle(in)">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heel(1)">
                                      <p:cBhvr>
                                        <p:cTn id="44" dur="2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ECF8E-54DA-41F7-B8A8-81BC2CEBF038}"/>
              </a:ext>
            </a:extLst>
          </p:cNvPr>
          <p:cNvSpPr>
            <a:spLocks noGrp="1"/>
          </p:cNvSpPr>
          <p:nvPr>
            <p:ph type="sldNum" idx="12"/>
          </p:nvPr>
        </p:nvSpPr>
        <p:spPr/>
        <p:txBody>
          <a:bodyPr/>
          <a:lstStyle/>
          <a:p>
            <a:pPr algn="l"/>
            <a:fld id="{00000000-1234-1234-1234-123412341234}" type="slidenum">
              <a:rPr lang="en" smtClean="0"/>
              <a:pPr algn="l"/>
              <a:t>19</a:t>
            </a:fld>
            <a:endParaRPr lang="en"/>
          </a:p>
        </p:txBody>
      </p:sp>
      <p:pic>
        <p:nvPicPr>
          <p:cNvPr id="3" name="Picture 2">
            <a:extLst>
              <a:ext uri="{FF2B5EF4-FFF2-40B4-BE49-F238E27FC236}">
                <a16:creationId xmlns:a16="http://schemas.microsoft.com/office/drawing/2014/main" id="{23554411-E95D-4D31-A393-FA1A98DDE9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294" y="1905490"/>
            <a:ext cx="2471420" cy="2210647"/>
          </a:xfrm>
          <a:prstGeom prst="rect">
            <a:avLst/>
          </a:prstGeom>
          <a:noFill/>
        </p:spPr>
      </p:pic>
      <p:sp>
        <p:nvSpPr>
          <p:cNvPr id="4" name="Rectangle 3">
            <a:extLst>
              <a:ext uri="{FF2B5EF4-FFF2-40B4-BE49-F238E27FC236}">
                <a16:creationId xmlns:a16="http://schemas.microsoft.com/office/drawing/2014/main" id="{8B3746A3-346F-4F31-9509-3DEDA10A1054}"/>
              </a:ext>
            </a:extLst>
          </p:cNvPr>
          <p:cNvSpPr/>
          <p:nvPr/>
        </p:nvSpPr>
        <p:spPr>
          <a:xfrm>
            <a:off x="148294" y="4220308"/>
            <a:ext cx="3216812" cy="4783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333">
                <a:latin typeface="Times New Roman" panose="02020603050405020304" pitchFamily="18" charset="0"/>
                <a:cs typeface="Times New Roman" panose="02020603050405020304" pitchFamily="18" charset="0"/>
              </a:rPr>
              <a:t>Hình 3.1e: Van tiết lưu</a:t>
            </a:r>
          </a:p>
        </p:txBody>
      </p:sp>
      <p:pic>
        <p:nvPicPr>
          <p:cNvPr id="5" name="Picture 4">
            <a:extLst>
              <a:ext uri="{FF2B5EF4-FFF2-40B4-BE49-F238E27FC236}">
                <a16:creationId xmlns:a16="http://schemas.microsoft.com/office/drawing/2014/main" id="{22256D08-5C0D-4165-A2AF-168FB1015D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15142" y="1905490"/>
            <a:ext cx="1925743" cy="2210647"/>
          </a:xfrm>
          <a:prstGeom prst="rect">
            <a:avLst/>
          </a:prstGeom>
          <a:noFill/>
        </p:spPr>
      </p:pic>
      <p:sp>
        <p:nvSpPr>
          <p:cNvPr id="6" name="Rectangle 5">
            <a:extLst>
              <a:ext uri="{FF2B5EF4-FFF2-40B4-BE49-F238E27FC236}">
                <a16:creationId xmlns:a16="http://schemas.microsoft.com/office/drawing/2014/main" id="{DD24C9E7-36AF-4B9D-8C5F-44DEB06EEC6C}"/>
              </a:ext>
            </a:extLst>
          </p:cNvPr>
          <p:cNvSpPr/>
          <p:nvPr/>
        </p:nvSpPr>
        <p:spPr>
          <a:xfrm>
            <a:off x="2301611" y="4220308"/>
            <a:ext cx="3352803" cy="39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33">
                <a:latin typeface="Times New Roman" panose="02020603050405020304" pitchFamily="18" charset="0"/>
                <a:cs typeface="Times New Roman" panose="02020603050405020304" pitchFamily="18" charset="0"/>
              </a:rPr>
              <a:t>Hình 3.1f: Relay 5V mondul 4</a:t>
            </a:r>
          </a:p>
        </p:txBody>
      </p:sp>
      <p:pic>
        <p:nvPicPr>
          <p:cNvPr id="7" name="Picture 6">
            <a:extLst>
              <a:ext uri="{FF2B5EF4-FFF2-40B4-BE49-F238E27FC236}">
                <a16:creationId xmlns:a16="http://schemas.microsoft.com/office/drawing/2014/main" id="{54690A5A-9290-49A8-AB52-9D9EBEC277C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6312" y="1905491"/>
            <a:ext cx="2357120" cy="2210645"/>
          </a:xfrm>
          <a:prstGeom prst="rect">
            <a:avLst/>
          </a:prstGeom>
          <a:noFill/>
          <a:ln>
            <a:noFill/>
          </a:ln>
        </p:spPr>
      </p:pic>
      <p:sp>
        <p:nvSpPr>
          <p:cNvPr id="8" name="Rectangle 7">
            <a:extLst>
              <a:ext uri="{FF2B5EF4-FFF2-40B4-BE49-F238E27FC236}">
                <a16:creationId xmlns:a16="http://schemas.microsoft.com/office/drawing/2014/main" id="{5ADAA6E1-37B8-47D4-8F1B-E344AA1A8BAC}"/>
              </a:ext>
            </a:extLst>
          </p:cNvPr>
          <p:cNvSpPr/>
          <p:nvPr/>
        </p:nvSpPr>
        <p:spPr>
          <a:xfrm>
            <a:off x="5027657" y="4140593"/>
            <a:ext cx="3019865" cy="4783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33">
                <a:latin typeface="Times New Roman" panose="02020603050405020304" pitchFamily="18" charset="0"/>
                <a:cs typeface="Times New Roman" panose="02020603050405020304" pitchFamily="18" charset="0"/>
              </a:rPr>
              <a:t>Hình 3.1g:Nguồn tổ ong 24V 5A</a:t>
            </a:r>
          </a:p>
        </p:txBody>
      </p:sp>
      <p:pic>
        <p:nvPicPr>
          <p:cNvPr id="9" name="Picture 8">
            <a:extLst>
              <a:ext uri="{FF2B5EF4-FFF2-40B4-BE49-F238E27FC236}">
                <a16:creationId xmlns:a16="http://schemas.microsoft.com/office/drawing/2014/main" id="{D0246FB7-0AC5-4E5C-BF34-AD086D4FBB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3402" y="1905490"/>
            <a:ext cx="3871807" cy="2210647"/>
          </a:xfrm>
          <a:prstGeom prst="rect">
            <a:avLst/>
          </a:prstGeom>
          <a:noFill/>
          <a:ln>
            <a:noFill/>
          </a:ln>
        </p:spPr>
      </p:pic>
      <p:sp>
        <p:nvSpPr>
          <p:cNvPr id="10" name="Rectangle 9">
            <a:extLst>
              <a:ext uri="{FF2B5EF4-FFF2-40B4-BE49-F238E27FC236}">
                <a16:creationId xmlns:a16="http://schemas.microsoft.com/office/drawing/2014/main" id="{A9998C05-E8B6-4E25-8CF1-C5D3BE6F0A14}"/>
              </a:ext>
            </a:extLst>
          </p:cNvPr>
          <p:cNvSpPr/>
          <p:nvPr/>
        </p:nvSpPr>
        <p:spPr>
          <a:xfrm>
            <a:off x="8047522" y="4220307"/>
            <a:ext cx="3996185" cy="318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33">
                <a:latin typeface="Times New Roman" panose="02020603050405020304" pitchFamily="18" charset="0"/>
                <a:cs typeface="Times New Roman" panose="02020603050405020304" pitchFamily="18" charset="0"/>
              </a:rPr>
              <a:t>Hình 3.1h: LCD 16x2</a:t>
            </a:r>
          </a:p>
        </p:txBody>
      </p:sp>
      <p:sp>
        <p:nvSpPr>
          <p:cNvPr id="12" name="TextBox 11">
            <a:extLst>
              <a:ext uri="{FF2B5EF4-FFF2-40B4-BE49-F238E27FC236}">
                <a16:creationId xmlns:a16="http://schemas.microsoft.com/office/drawing/2014/main" id="{47B02427-18FD-482A-9767-D71B3D4EB15B}"/>
              </a:ext>
            </a:extLst>
          </p:cNvPr>
          <p:cNvSpPr txBox="1"/>
          <p:nvPr/>
        </p:nvSpPr>
        <p:spPr>
          <a:xfrm>
            <a:off x="443211" y="394130"/>
            <a:ext cx="6094378" cy="369332"/>
          </a:xfrm>
          <a:prstGeom prst="rect">
            <a:avLst/>
          </a:prstGeom>
          <a:noFill/>
        </p:spPr>
        <p:txBody>
          <a:bodyPr wrap="square">
            <a:spAutoFit/>
          </a:bodyPr>
          <a:lstStyle/>
          <a:p>
            <a:pPr marL="342900" indent="-342900">
              <a:buFont typeface="Wingdings" panose="05000000000000000000" pitchFamily="2" charset="2"/>
              <a:buChar char="v"/>
            </a:pPr>
            <a:r>
              <a:rPr lang="en-US" sz="1800">
                <a:latin typeface="Times New Roman" panose="02020603050405020304" pitchFamily="18" charset="0"/>
                <a:cs typeface="Times New Roman" panose="02020603050405020304" pitchFamily="18" charset="0"/>
              </a:rPr>
              <a:t>Một số linh kiện sử dụng trong hệ thống</a:t>
            </a:r>
          </a:p>
        </p:txBody>
      </p:sp>
    </p:spTree>
    <p:extLst>
      <p:ext uri="{BB962C8B-B14F-4D97-AF65-F5344CB8AC3E}">
        <p14:creationId xmlns:p14="http://schemas.microsoft.com/office/powerpoint/2010/main" val="288607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87000">
              <a:schemeClr val="accent1">
                <a:lumMod val="45000"/>
                <a:lumOff val="55000"/>
              </a:schemeClr>
            </a:gs>
            <a:gs pos="9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6230" y="140788"/>
            <a:ext cx="8200418" cy="838200"/>
          </a:xfrm>
        </p:spPr>
        <p:txBody>
          <a:bodyPr>
            <a:normAutofit fontScale="90000"/>
          </a:bodyPr>
          <a:lstStyle/>
          <a:p>
            <a:pPr marL="1188720" algn="ctr">
              <a:lnSpc>
                <a:spcPct val="150000"/>
              </a:lnSpc>
            </a:pPr>
            <a:r>
              <a:rPr lang="en-US" sz="2400" b="1">
                <a:latin typeface="Times New Roman" panose="02020603050405020304" pitchFamily="18" charset="0"/>
                <a:cs typeface="Times New Roman" panose="02020603050405020304" pitchFamily="18" charset="0"/>
              </a:rPr>
              <a:t>TRƯỜNG ĐẠI HỌC KỸ THUẬT CÔNG NGHIỆP </a:t>
            </a:r>
            <a:br>
              <a:rPr lang="en-US" sz="2400" b="1">
                <a:latin typeface="Times New Roman" panose="02020603050405020304" pitchFamily="18" charset="0"/>
                <a:cs typeface="Times New Roman" panose="02020603050405020304" pitchFamily="18" charset="0"/>
              </a:rPr>
            </a:br>
            <a:r>
              <a:rPr lang="en-US" sz="2400" b="1">
                <a:latin typeface="Times New Roman" panose="02020603050405020304" pitchFamily="18" charset="0"/>
                <a:cs typeface="Times New Roman" panose="02020603050405020304" pitchFamily="18" charset="0"/>
              </a:rPr>
              <a:t>KHOA CƠ KHÍ – BỘ MÔN CƠ ĐIỆN TỬ</a:t>
            </a:r>
          </a:p>
        </p:txBody>
      </p:sp>
      <p:sp>
        <p:nvSpPr>
          <p:cNvPr id="3" name="Content Placeholder 2"/>
          <p:cNvSpPr>
            <a:spLocks noGrp="1"/>
          </p:cNvSpPr>
          <p:nvPr>
            <p:ph idx="1"/>
          </p:nvPr>
        </p:nvSpPr>
        <p:spPr>
          <a:xfrm>
            <a:off x="709512" y="3429000"/>
            <a:ext cx="10515600" cy="1346200"/>
          </a:xfrm>
        </p:spPr>
        <p:txBody>
          <a:bodyPr>
            <a:normAutofit/>
          </a:bodyPr>
          <a:lstStyle/>
          <a:p>
            <a:pPr marL="0" indent="0" algn="ctr">
              <a:buNone/>
            </a:pPr>
            <a:r>
              <a:rPr lang="en-US" sz="4000" b="1">
                <a:solidFill>
                  <a:srgbClr val="FF0000"/>
                </a:solidFill>
                <a:latin typeface="Times New Roman" panose="02020603050405020304" pitchFamily="18" charset="0"/>
                <a:cs typeface="Times New Roman" panose="02020603050405020304" pitchFamily="18" charset="0"/>
              </a:rPr>
              <a:t>ĐỒ ÁN TỐT NGHỆP</a:t>
            </a:r>
          </a:p>
          <a:p>
            <a:pPr marL="0" indent="0" algn="ctr">
              <a:buNone/>
            </a:pPr>
            <a:r>
              <a:rPr lang="en-US" sz="4000" b="1">
                <a:solidFill>
                  <a:srgbClr val="FF0000"/>
                </a:solidFill>
                <a:latin typeface="Times New Roman" panose="02020603050405020304" pitchFamily="18" charset="0"/>
                <a:cs typeface="Times New Roman" panose="02020603050405020304" pitchFamily="18" charset="0"/>
              </a:rPr>
              <a:t>CHUYÊN NGÀNH KỸ THUẬT CƠ ĐIỆN TỬ</a:t>
            </a:r>
          </a:p>
        </p:txBody>
      </p:sp>
      <p:pic>
        <p:nvPicPr>
          <p:cNvPr id="4" name="Picture 3"/>
          <p:cNvPicPr>
            <a:picLocks noChangeAspect="1"/>
          </p:cNvPicPr>
          <p:nvPr/>
        </p:nvPicPr>
        <p:blipFill>
          <a:blip r:embed="rId2"/>
          <a:stretch>
            <a:fillRect/>
          </a:stretch>
        </p:blipFill>
        <p:spPr>
          <a:xfrm>
            <a:off x="4794964" y="1382962"/>
            <a:ext cx="1817460" cy="1817460"/>
          </a:xfrm>
          <a:prstGeom prst="rect">
            <a:avLst/>
          </a:prstGeom>
        </p:spPr>
      </p:pic>
      <p:sp>
        <p:nvSpPr>
          <p:cNvPr id="5" name="Content Placeholder 2"/>
          <p:cNvSpPr txBox="1">
            <a:spLocks/>
          </p:cNvSpPr>
          <p:nvPr/>
        </p:nvSpPr>
        <p:spPr>
          <a:xfrm>
            <a:off x="6442797" y="6017374"/>
            <a:ext cx="5553075" cy="3857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err="1">
                <a:solidFill>
                  <a:schemeClr val="tx1">
                    <a:lumMod val="95000"/>
                    <a:lumOff val="5000"/>
                  </a:schemeClr>
                </a:solidFill>
                <a:latin typeface="Times New Roman" panose="02020603050405020304" pitchFamily="18" charset="0"/>
                <a:cs typeface="Times New Roman" panose="02020603050405020304" pitchFamily="18" charset="0"/>
              </a:rPr>
              <a:t>Thái</a:t>
            </a:r>
            <a:r>
              <a:rPr lang="en-US" sz="2400" i="1">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i="1" err="1">
                <a:solidFill>
                  <a:schemeClr val="tx1">
                    <a:lumMod val="95000"/>
                    <a:lumOff val="5000"/>
                  </a:schemeClr>
                </a:solidFill>
                <a:latin typeface="Times New Roman" panose="02020603050405020304" pitchFamily="18" charset="0"/>
                <a:cs typeface="Times New Roman" panose="02020603050405020304" pitchFamily="18" charset="0"/>
              </a:rPr>
              <a:t>Nguyên</a:t>
            </a:r>
            <a:r>
              <a:rPr lang="en-US" sz="2400" i="1">
                <a:solidFill>
                  <a:schemeClr val="tx1">
                    <a:lumMod val="95000"/>
                    <a:lumOff val="5000"/>
                  </a:schemeClr>
                </a:solidFill>
                <a:latin typeface="Times New Roman" panose="02020603050405020304" pitchFamily="18" charset="0"/>
                <a:cs typeface="Times New Roman" panose="02020603050405020304" pitchFamily="18" charset="0"/>
              </a:rPr>
              <a:t> , </a:t>
            </a:r>
            <a:r>
              <a:rPr lang="en-US" sz="2400" i="1" err="1">
                <a:solidFill>
                  <a:schemeClr val="tx1">
                    <a:lumMod val="95000"/>
                    <a:lumOff val="5000"/>
                  </a:schemeClr>
                </a:solidFill>
                <a:latin typeface="Times New Roman" panose="02020603050405020304" pitchFamily="18" charset="0"/>
                <a:cs typeface="Times New Roman" panose="02020603050405020304" pitchFamily="18" charset="0"/>
              </a:rPr>
              <a:t>ngày</a:t>
            </a:r>
            <a:r>
              <a:rPr lang="en-US" sz="2400" i="1">
                <a:solidFill>
                  <a:schemeClr val="tx1">
                    <a:lumMod val="95000"/>
                    <a:lumOff val="5000"/>
                  </a:schemeClr>
                </a:solidFill>
                <a:latin typeface="Times New Roman" panose="02020603050405020304" pitchFamily="18" charset="0"/>
                <a:cs typeface="Times New Roman" panose="02020603050405020304" pitchFamily="18" charset="0"/>
              </a:rPr>
              <a:t> 9 </a:t>
            </a:r>
            <a:r>
              <a:rPr lang="en-US" sz="2400" i="1" err="1">
                <a:solidFill>
                  <a:schemeClr val="tx1">
                    <a:lumMod val="95000"/>
                    <a:lumOff val="5000"/>
                  </a:schemeClr>
                </a:solidFill>
                <a:latin typeface="Times New Roman" panose="02020603050405020304" pitchFamily="18" charset="0"/>
                <a:cs typeface="Times New Roman" panose="02020603050405020304" pitchFamily="18" charset="0"/>
              </a:rPr>
              <a:t>tháng</a:t>
            </a:r>
            <a:r>
              <a:rPr lang="en-US" sz="2400" i="1">
                <a:solidFill>
                  <a:schemeClr val="tx1">
                    <a:lumMod val="95000"/>
                    <a:lumOff val="5000"/>
                  </a:schemeClr>
                </a:solidFill>
                <a:latin typeface="Times New Roman" panose="02020603050405020304" pitchFamily="18" charset="0"/>
                <a:cs typeface="Times New Roman" panose="02020603050405020304" pitchFamily="18" charset="0"/>
              </a:rPr>
              <a:t> 1 </a:t>
            </a:r>
            <a:r>
              <a:rPr lang="en-US" sz="2400" i="1" err="1">
                <a:solidFill>
                  <a:schemeClr val="tx1">
                    <a:lumMod val="95000"/>
                    <a:lumOff val="5000"/>
                  </a:schemeClr>
                </a:solidFill>
                <a:latin typeface="Times New Roman" panose="02020603050405020304" pitchFamily="18" charset="0"/>
                <a:cs typeface="Times New Roman" panose="02020603050405020304" pitchFamily="18" charset="0"/>
              </a:rPr>
              <a:t>năm</a:t>
            </a:r>
            <a:r>
              <a:rPr lang="en-US" sz="2400" i="1">
                <a:solidFill>
                  <a:schemeClr val="tx1">
                    <a:lumMod val="95000"/>
                    <a:lumOff val="5000"/>
                  </a:schemeClr>
                </a:solidFill>
                <a:latin typeface="Times New Roman" panose="02020603050405020304" pitchFamily="18" charset="0"/>
                <a:cs typeface="Times New Roman" panose="02020603050405020304" pitchFamily="18" charset="0"/>
              </a:rPr>
              <a:t> 2023</a:t>
            </a:r>
          </a:p>
        </p:txBody>
      </p:sp>
      <p:sp>
        <p:nvSpPr>
          <p:cNvPr id="6" name="Content Placeholder 2"/>
          <p:cNvSpPr txBox="1">
            <a:spLocks/>
          </p:cNvSpPr>
          <p:nvPr/>
        </p:nvSpPr>
        <p:spPr>
          <a:xfrm>
            <a:off x="3190774" y="5003778"/>
            <a:ext cx="5553075" cy="385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95000"/>
                    <a:lumOff val="5000"/>
                  </a:schemeClr>
                </a:solidFill>
                <a:latin typeface="Times New Roman" panose="02020603050405020304" pitchFamily="18" charset="0"/>
                <a:cs typeface="Times New Roman" panose="02020603050405020304" pitchFamily="18" charset="0"/>
              </a:rPr>
              <a:t>NĂM HỌC 2022 - 2023</a:t>
            </a:r>
          </a:p>
        </p:txBody>
      </p:sp>
    </p:spTree>
    <p:extLst>
      <p:ext uri="{BB962C8B-B14F-4D97-AF65-F5344CB8AC3E}">
        <p14:creationId xmlns:p14="http://schemas.microsoft.com/office/powerpoint/2010/main" val="360725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a:off x="373625" y="123825"/>
            <a:ext cx="7661421" cy="722481"/>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66366" y="123825"/>
            <a:ext cx="6462003" cy="646331"/>
          </a:xfrm>
          <a:prstGeom prst="rect">
            <a:avLst/>
          </a:prstGeom>
          <a:noFill/>
        </p:spPr>
        <p:txBody>
          <a:bodyPr wrap="square" lIns="91440" tIns="45720" rIns="91440" bIns="45720">
            <a:spAutoFit/>
          </a:bodyPr>
          <a:lstStyle/>
          <a:p>
            <a:pPr algn="ctr"/>
            <a:r>
              <a:rPr lang="en-US" sz="3600" b="1">
                <a:ln w="9525">
                  <a:solidFill>
                    <a:schemeClr val="bg1"/>
                  </a:solidFill>
                  <a:prstDash val="solid"/>
                </a:ln>
                <a:effectLst>
                  <a:outerShdw blurRad="12700" dist="38100" dir="2700000" algn="tl" rotWithShape="0">
                    <a:schemeClr val="accent5">
                      <a:lumMod val="60000"/>
                      <a:lumOff val="40000"/>
                    </a:schemeClr>
                  </a:outerShdw>
                </a:effectLst>
              </a:rPr>
              <a:t>Lập trình và điều khiển hệ thống  </a:t>
            </a:r>
            <a:endParaRPr lang="en-US" sz="3600" b="1" cap="none" spc="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8" name="Oval 7"/>
          <p:cNvSpPr/>
          <p:nvPr/>
        </p:nvSpPr>
        <p:spPr>
          <a:xfrm>
            <a:off x="781903" y="267066"/>
            <a:ext cx="502148" cy="501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C6F7B2B-A6E2-4304-B707-A700E96B7D75}"/>
              </a:ext>
            </a:extLst>
          </p:cNvPr>
          <p:cNvSpPr txBox="1"/>
          <p:nvPr/>
        </p:nvSpPr>
        <p:spPr>
          <a:xfrm>
            <a:off x="804094" y="318568"/>
            <a:ext cx="440081" cy="369332"/>
          </a:xfrm>
          <a:prstGeom prst="rect">
            <a:avLst/>
          </a:prstGeom>
          <a:noFill/>
        </p:spPr>
        <p:txBody>
          <a:bodyPr wrap="square" rtlCol="0">
            <a:spAutoFit/>
          </a:bodyPr>
          <a:lstStyle/>
          <a:p>
            <a:r>
              <a:rPr lang="en-US" b="1">
                <a:solidFill>
                  <a:srgbClr val="FF0000"/>
                </a:solidFill>
              </a:rPr>
              <a:t>03</a:t>
            </a:r>
          </a:p>
        </p:txBody>
      </p:sp>
      <p:sp>
        <p:nvSpPr>
          <p:cNvPr id="9" name="TextBox 8">
            <a:extLst>
              <a:ext uri="{FF2B5EF4-FFF2-40B4-BE49-F238E27FC236}">
                <a16:creationId xmlns:a16="http://schemas.microsoft.com/office/drawing/2014/main" id="{B39A00DF-49FB-46FF-BBC4-B55C6C1C652C}"/>
              </a:ext>
            </a:extLst>
          </p:cNvPr>
          <p:cNvSpPr txBox="1"/>
          <p:nvPr/>
        </p:nvSpPr>
        <p:spPr>
          <a:xfrm>
            <a:off x="1130319" y="912255"/>
            <a:ext cx="5840752" cy="460895"/>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 Lựa chọn ngôn ngữ và phần mềm lập trình</a:t>
            </a:r>
          </a:p>
        </p:txBody>
      </p:sp>
      <p:pic>
        <p:nvPicPr>
          <p:cNvPr id="10" name="Picture 9">
            <a:extLst>
              <a:ext uri="{FF2B5EF4-FFF2-40B4-BE49-F238E27FC236}">
                <a16:creationId xmlns:a16="http://schemas.microsoft.com/office/drawing/2014/main" id="{7C6888A7-3AAC-43C1-B84A-7AFF103FB4B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3656" y="2052320"/>
            <a:ext cx="2578296" cy="2753360"/>
          </a:xfrm>
          <a:prstGeom prst="rect">
            <a:avLst/>
          </a:prstGeom>
          <a:noFill/>
          <a:ln>
            <a:noFill/>
          </a:ln>
        </p:spPr>
      </p:pic>
      <p:pic>
        <p:nvPicPr>
          <p:cNvPr id="11" name="Picture 2" descr="Microsoft Visual Studio — Wikipédia">
            <a:extLst>
              <a:ext uri="{FF2B5EF4-FFF2-40B4-BE49-F238E27FC236}">
                <a16:creationId xmlns:a16="http://schemas.microsoft.com/office/drawing/2014/main" id="{032CD94C-465C-4C71-80E7-046E49A7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67" y="1807601"/>
            <a:ext cx="2578296" cy="25782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rduino Integrated Development Environment (IDE) v1 | Arduino Documentation  | Arduino Documentation">
            <a:extLst>
              <a:ext uri="{FF2B5EF4-FFF2-40B4-BE49-F238E27FC236}">
                <a16:creationId xmlns:a16="http://schemas.microsoft.com/office/drawing/2014/main" id="{CA51E91D-E9B7-437F-ADD9-829FFADF0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696" y="2307959"/>
            <a:ext cx="3544607" cy="186091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393B8ED-6B1B-4F05-991F-E1B2F63C3AA4}"/>
              </a:ext>
            </a:extLst>
          </p:cNvPr>
          <p:cNvSpPr/>
          <p:nvPr/>
        </p:nvSpPr>
        <p:spPr>
          <a:xfrm>
            <a:off x="892585" y="4964381"/>
            <a:ext cx="2578296" cy="7224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Ngôn ngữ lập trình C - Sharp</a:t>
            </a:r>
          </a:p>
        </p:txBody>
      </p:sp>
      <p:sp>
        <p:nvSpPr>
          <p:cNvPr id="14" name="Rectangle 13">
            <a:extLst>
              <a:ext uri="{FF2B5EF4-FFF2-40B4-BE49-F238E27FC236}">
                <a16:creationId xmlns:a16="http://schemas.microsoft.com/office/drawing/2014/main" id="{D3D93DEA-F67F-4B17-9522-A9A0B32BCFCB}"/>
              </a:ext>
            </a:extLst>
          </p:cNvPr>
          <p:cNvSpPr/>
          <p:nvPr/>
        </p:nvSpPr>
        <p:spPr>
          <a:xfrm>
            <a:off x="3591952" y="4964381"/>
            <a:ext cx="4326193" cy="8919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Phần mềm lập trình</a:t>
            </a:r>
          </a:p>
          <a:p>
            <a:pPr algn="ctr"/>
            <a:r>
              <a:rPr lang="en-US" sz="2400">
                <a:latin typeface="Times New Roman" panose="02020603050405020304" pitchFamily="18" charset="0"/>
                <a:cs typeface="Times New Roman" panose="02020603050405020304" pitchFamily="18" charset="0"/>
              </a:rPr>
              <a:t>Microsoft Visual Studio</a:t>
            </a:r>
          </a:p>
        </p:txBody>
      </p:sp>
      <p:sp>
        <p:nvSpPr>
          <p:cNvPr id="15" name="Rectangle 14">
            <a:extLst>
              <a:ext uri="{FF2B5EF4-FFF2-40B4-BE49-F238E27FC236}">
                <a16:creationId xmlns:a16="http://schemas.microsoft.com/office/drawing/2014/main" id="{C148A255-A60E-4242-951A-7288A0EB6AF2}"/>
              </a:ext>
            </a:extLst>
          </p:cNvPr>
          <p:cNvSpPr/>
          <p:nvPr/>
        </p:nvSpPr>
        <p:spPr>
          <a:xfrm>
            <a:off x="7657591" y="4964381"/>
            <a:ext cx="4326193" cy="8919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Phần mềm lập trình</a:t>
            </a:r>
          </a:p>
          <a:p>
            <a:pPr algn="ctr"/>
            <a:r>
              <a:rPr lang="en-US" sz="2400">
                <a:latin typeface="Times New Roman" panose="02020603050405020304" pitchFamily="18" charset="0"/>
                <a:cs typeface="Times New Roman" panose="02020603050405020304" pitchFamily="18" charset="0"/>
              </a:rPr>
              <a:t>Arduino IDE</a:t>
            </a:r>
          </a:p>
        </p:txBody>
      </p:sp>
    </p:spTree>
    <p:extLst>
      <p:ext uri="{BB962C8B-B14F-4D97-AF65-F5344CB8AC3E}">
        <p14:creationId xmlns:p14="http://schemas.microsoft.com/office/powerpoint/2010/main" val="22047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E1EE5-A02E-4178-A378-628C938784E9}"/>
              </a:ext>
            </a:extLst>
          </p:cNvPr>
          <p:cNvSpPr txBox="1"/>
          <p:nvPr/>
        </p:nvSpPr>
        <p:spPr>
          <a:xfrm>
            <a:off x="596188" y="173469"/>
            <a:ext cx="6709180" cy="369332"/>
          </a:xfrm>
          <a:prstGeom prst="rect">
            <a:avLst/>
          </a:prstGeom>
          <a:noFill/>
        </p:spPr>
        <p:txBody>
          <a:bodyPr wrap="square" rtlCol="0">
            <a:spAutoFit/>
          </a:bodyPr>
          <a:lstStyle/>
          <a:p>
            <a:pPr marL="285750" indent="-285750">
              <a:buFont typeface="Wingdings" panose="05000000000000000000" pitchFamily="2" charset="2"/>
              <a:buChar char="v"/>
            </a:pPr>
            <a:r>
              <a:rPr lang="en-US"/>
              <a:t>Thiết kế phần mềm điều khiển trên Winforms và lập trình xử lý ảnh</a:t>
            </a:r>
          </a:p>
        </p:txBody>
      </p:sp>
      <p:pic>
        <p:nvPicPr>
          <p:cNvPr id="4" name="Picture 3">
            <a:extLst>
              <a:ext uri="{FF2B5EF4-FFF2-40B4-BE49-F238E27FC236}">
                <a16:creationId xmlns:a16="http://schemas.microsoft.com/office/drawing/2014/main" id="{4DAE38E4-75BD-4AF5-B640-088B7E76B893}"/>
              </a:ext>
            </a:extLst>
          </p:cNvPr>
          <p:cNvPicPr>
            <a:picLocks noChangeAspect="1"/>
          </p:cNvPicPr>
          <p:nvPr/>
        </p:nvPicPr>
        <p:blipFill rotWithShape="1">
          <a:blip r:embed="rId2"/>
          <a:srcRect t="-1703" r="37766" b="13476"/>
          <a:stretch/>
        </p:blipFill>
        <p:spPr>
          <a:xfrm>
            <a:off x="2208179" y="542801"/>
            <a:ext cx="7587574" cy="6050604"/>
          </a:xfrm>
          <a:prstGeom prst="rect">
            <a:avLst/>
          </a:prstGeom>
        </p:spPr>
      </p:pic>
    </p:spTree>
    <p:extLst>
      <p:ext uri="{BB962C8B-B14F-4D97-AF65-F5344CB8AC3E}">
        <p14:creationId xmlns:p14="http://schemas.microsoft.com/office/powerpoint/2010/main" val="126221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0D9822-ABE6-42DE-B25F-74DA73BFBC74}"/>
              </a:ext>
            </a:extLst>
          </p:cNvPr>
          <p:cNvSpPr/>
          <p:nvPr/>
        </p:nvSpPr>
        <p:spPr>
          <a:xfrm>
            <a:off x="105230" y="166231"/>
            <a:ext cx="3095170" cy="5064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Sơ </a:t>
            </a:r>
            <a:r>
              <a:rPr lang="en-US" sz="2400" err="1">
                <a:latin typeface="Times New Roman" panose="02020603050405020304" pitchFamily="18" charset="0"/>
                <a:cs typeface="Times New Roman" panose="02020603050405020304" pitchFamily="18" charset="0"/>
              </a:rPr>
              <a:t>đồ</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thuật</a:t>
            </a:r>
            <a:endParaRPr lang="en-US" sz="24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7A42081-CFB6-48A9-BB52-B27B03BCBCE9}"/>
              </a:ext>
            </a:extLst>
          </p:cNvPr>
          <p:cNvSpPr/>
          <p:nvPr/>
        </p:nvSpPr>
        <p:spPr>
          <a:xfrm>
            <a:off x="3930392" y="2398808"/>
            <a:ext cx="1469923" cy="8750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Máy tính</a:t>
            </a:r>
          </a:p>
        </p:txBody>
      </p:sp>
      <p:sp>
        <p:nvSpPr>
          <p:cNvPr id="6" name="Oval 5">
            <a:extLst>
              <a:ext uri="{FF2B5EF4-FFF2-40B4-BE49-F238E27FC236}">
                <a16:creationId xmlns:a16="http://schemas.microsoft.com/office/drawing/2014/main" id="{AF567A52-3548-4C78-B31D-4AC4492BA067}"/>
              </a:ext>
            </a:extLst>
          </p:cNvPr>
          <p:cNvSpPr/>
          <p:nvPr/>
        </p:nvSpPr>
        <p:spPr>
          <a:xfrm>
            <a:off x="3964804" y="136525"/>
            <a:ext cx="1607574" cy="7207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Bắt đầu</a:t>
            </a:r>
          </a:p>
        </p:txBody>
      </p:sp>
      <p:sp>
        <p:nvSpPr>
          <p:cNvPr id="7" name="Rectangle: Top Corners One Rounded and One Snipped 6">
            <a:extLst>
              <a:ext uri="{FF2B5EF4-FFF2-40B4-BE49-F238E27FC236}">
                <a16:creationId xmlns:a16="http://schemas.microsoft.com/office/drawing/2014/main" id="{CD05B1D4-51CA-4D01-A8DD-A80130CC4AD2}"/>
              </a:ext>
            </a:extLst>
          </p:cNvPr>
          <p:cNvSpPr/>
          <p:nvPr/>
        </p:nvSpPr>
        <p:spPr>
          <a:xfrm>
            <a:off x="3812405" y="3664134"/>
            <a:ext cx="1705898" cy="1248700"/>
          </a:xfrm>
          <a:prstGeom prst="snipRoundRect">
            <a:avLst>
              <a:gd name="adj1" fmla="val 0"/>
              <a:gd name="adj2" fmla="val 153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Hình dạng đối tượng  </a:t>
            </a:r>
          </a:p>
          <a:p>
            <a:pPr algn="ctr"/>
            <a:endParaRPr lang="en-US" sz="2400">
              <a:solidFill>
                <a:schemeClr val="tx1"/>
              </a:solidFill>
              <a:latin typeface="Times New Roman" panose="02020603050405020304" pitchFamily="18" charset="0"/>
              <a:cs typeface="Times New Roman" panose="02020603050405020304" pitchFamily="18" charset="0"/>
            </a:endParaRPr>
          </a:p>
        </p:txBody>
      </p:sp>
      <p:sp>
        <p:nvSpPr>
          <p:cNvPr id="9" name="Parallelogram 8">
            <a:extLst>
              <a:ext uri="{FF2B5EF4-FFF2-40B4-BE49-F238E27FC236}">
                <a16:creationId xmlns:a16="http://schemas.microsoft.com/office/drawing/2014/main" id="{7E0BB39F-C06F-4693-8B0E-55C6D9144981}"/>
              </a:ext>
            </a:extLst>
          </p:cNvPr>
          <p:cNvSpPr/>
          <p:nvPr/>
        </p:nvSpPr>
        <p:spPr>
          <a:xfrm>
            <a:off x="3733745" y="1131623"/>
            <a:ext cx="1853382" cy="865238"/>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Ảnh từ camera</a:t>
            </a:r>
          </a:p>
        </p:txBody>
      </p:sp>
      <p:sp>
        <p:nvSpPr>
          <p:cNvPr id="10" name="Rectangle 9">
            <a:extLst>
              <a:ext uri="{FF2B5EF4-FFF2-40B4-BE49-F238E27FC236}">
                <a16:creationId xmlns:a16="http://schemas.microsoft.com/office/drawing/2014/main" id="{618AC8F8-7AB6-48DB-AF8D-24C0002EE0C9}"/>
              </a:ext>
            </a:extLst>
          </p:cNvPr>
          <p:cNvSpPr/>
          <p:nvPr/>
        </p:nvSpPr>
        <p:spPr>
          <a:xfrm>
            <a:off x="3925474" y="5269829"/>
            <a:ext cx="1469923" cy="8750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ESP32</a:t>
            </a:r>
          </a:p>
        </p:txBody>
      </p:sp>
      <p:cxnSp>
        <p:nvCxnSpPr>
          <p:cNvPr id="11" name="Straight Arrow Connector 10">
            <a:extLst>
              <a:ext uri="{FF2B5EF4-FFF2-40B4-BE49-F238E27FC236}">
                <a16:creationId xmlns:a16="http://schemas.microsoft.com/office/drawing/2014/main" id="{12BE288D-B162-4D43-AB02-915FF2CDB0D8}"/>
              </a:ext>
            </a:extLst>
          </p:cNvPr>
          <p:cNvCxnSpPr>
            <a:cxnSpLocks/>
            <a:stCxn id="6" idx="4"/>
            <a:endCxn id="9" idx="1"/>
          </p:cNvCxnSpPr>
          <p:nvPr/>
        </p:nvCxnSpPr>
        <p:spPr>
          <a:xfrm>
            <a:off x="4768591" y="857307"/>
            <a:ext cx="0" cy="274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3C32EF-42EF-4C46-AA7C-6743F1C1CC85}"/>
              </a:ext>
            </a:extLst>
          </p:cNvPr>
          <p:cNvCxnSpPr>
            <a:cxnSpLocks/>
            <a:endCxn id="4" idx="0"/>
          </p:cNvCxnSpPr>
          <p:nvPr/>
        </p:nvCxnSpPr>
        <p:spPr>
          <a:xfrm flipH="1">
            <a:off x="4665354" y="2024949"/>
            <a:ext cx="2354" cy="373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69DDE1-0D26-4658-A87F-36199CC363F4}"/>
              </a:ext>
            </a:extLst>
          </p:cNvPr>
          <p:cNvCxnSpPr>
            <a:cxnSpLocks/>
            <a:stCxn id="4" idx="2"/>
            <a:endCxn id="7" idx="3"/>
          </p:cNvCxnSpPr>
          <p:nvPr/>
        </p:nvCxnSpPr>
        <p:spPr>
          <a:xfrm>
            <a:off x="4665354" y="3273879"/>
            <a:ext cx="0" cy="3902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D2A483-4FEA-4C76-92FF-8849AE739371}"/>
              </a:ext>
            </a:extLst>
          </p:cNvPr>
          <p:cNvCxnSpPr>
            <a:cxnSpLocks/>
          </p:cNvCxnSpPr>
          <p:nvPr/>
        </p:nvCxnSpPr>
        <p:spPr>
          <a:xfrm flipH="1">
            <a:off x="4644221" y="4912834"/>
            <a:ext cx="4918" cy="356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D150F34-B384-4EE8-BD24-31F355E5E3AF}"/>
              </a:ext>
            </a:extLst>
          </p:cNvPr>
          <p:cNvCxnSpPr>
            <a:cxnSpLocks/>
            <a:stCxn id="10" idx="3"/>
          </p:cNvCxnSpPr>
          <p:nvPr/>
        </p:nvCxnSpPr>
        <p:spPr>
          <a:xfrm flipV="1">
            <a:off x="5395397" y="5707364"/>
            <a:ext cx="104269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26CC1A2-7720-4891-8AC0-27FC07EC9DD3}"/>
              </a:ext>
            </a:extLst>
          </p:cNvPr>
          <p:cNvSpPr/>
          <p:nvPr/>
        </p:nvSpPr>
        <p:spPr>
          <a:xfrm>
            <a:off x="6438090" y="5198756"/>
            <a:ext cx="1694233" cy="946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cs typeface="Times New Roman" panose="02020603050405020304" pitchFamily="18" charset="0"/>
              </a:rPr>
              <a:t>Cơ cấu chấp hành</a:t>
            </a:r>
          </a:p>
        </p:txBody>
      </p:sp>
    </p:spTree>
    <p:extLst>
      <p:ext uri="{BB962C8B-B14F-4D97-AF65-F5344CB8AC3E}">
        <p14:creationId xmlns:p14="http://schemas.microsoft.com/office/powerpoint/2010/main" val="4389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FDC91-FA32-4C9A-B087-EFC820174A95}"/>
              </a:ext>
            </a:extLst>
          </p:cNvPr>
          <p:cNvSpPr>
            <a:spLocks noGrp="1"/>
          </p:cNvSpPr>
          <p:nvPr>
            <p:ph type="sldNum" idx="12"/>
          </p:nvPr>
        </p:nvSpPr>
        <p:spPr/>
        <p:txBody>
          <a:bodyPr/>
          <a:lstStyle/>
          <a:p>
            <a:pPr algn="l"/>
            <a:fld id="{00000000-1234-1234-1234-123412341234}" type="slidenum">
              <a:rPr lang="en" smtClean="0"/>
              <a:pPr algn="l"/>
              <a:t>23</a:t>
            </a:fld>
            <a:endParaRPr lang="en"/>
          </a:p>
        </p:txBody>
      </p:sp>
      <p:sp>
        <p:nvSpPr>
          <p:cNvPr id="4" name="Rectangle 3">
            <a:extLst>
              <a:ext uri="{FF2B5EF4-FFF2-40B4-BE49-F238E27FC236}">
                <a16:creationId xmlns:a16="http://schemas.microsoft.com/office/drawing/2014/main" id="{626FD3C1-985F-4C4D-B727-D3DD56864194}"/>
              </a:ext>
            </a:extLst>
          </p:cNvPr>
          <p:cNvSpPr/>
          <p:nvPr/>
        </p:nvSpPr>
        <p:spPr>
          <a:xfrm>
            <a:off x="1724496" y="2434504"/>
            <a:ext cx="7952782" cy="3319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742950" lvl="1" indent="-285750" algn="just">
              <a:lnSpc>
                <a:spcPct val="130000"/>
              </a:lnSpc>
              <a:buClr>
                <a:schemeClr val="tx1"/>
              </a:buClr>
              <a:buFont typeface="Wingdings" panose="05000000000000000000" pitchFamily="2" charset="2"/>
              <a:buChar char="v"/>
            </a:pPr>
            <a:r>
              <a:rPr lang="en-US" sz="1733">
                <a:latin typeface="Times New Roman" panose="02020603050405020304" pitchFamily="18" charset="0"/>
                <a:ea typeface="Times New Roman" panose="02020603050405020304" pitchFamily="18" charset="0"/>
              </a:rPr>
              <a:t>Sau </a:t>
            </a:r>
            <a:r>
              <a:rPr lang="en-US" sz="1733" err="1">
                <a:latin typeface="Times New Roman" panose="02020603050405020304" pitchFamily="18" charset="0"/>
                <a:ea typeface="Times New Roman" panose="02020603050405020304" pitchFamily="18" charset="0"/>
              </a:rPr>
              <a:t>khi</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tổng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hợp</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các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kết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quả</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đạt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được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và</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đem</a:t>
            </a:r>
            <a:r>
              <a:rPr lang="en-US" sz="1733">
                <a:latin typeface="Times New Roman" panose="02020603050405020304" pitchFamily="18" charset="0"/>
                <a:ea typeface="Times New Roman" panose="02020603050405020304" pitchFamily="18" charset="0"/>
              </a:rPr>
              <a:t> so </a:t>
            </a:r>
            <a:r>
              <a:rPr lang="en-US" sz="1733" err="1">
                <a:latin typeface="Times New Roman" panose="02020603050405020304" pitchFamily="18" charset="0"/>
                <a:ea typeface="Times New Roman" panose="02020603050405020304" pitchFamily="18" charset="0"/>
              </a:rPr>
              <a:t>sánh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với</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những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yêu</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cầu</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và</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mục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tiêu</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thiết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kế</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cho</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thấy</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hệ</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thống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đáp</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ứng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tương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đối</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đầy</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đủ</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chính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xác</a:t>
            </a:r>
            <a:r>
              <a:rPr lang="en-US" sz="1733">
                <a:latin typeface="Times New Roman" panose="02020603050405020304" pitchFamily="18" charset="0"/>
                <a:ea typeface="Times New Roman" panose="02020603050405020304" pitchFamily="18" charset="0"/>
              </a:rPr>
              <a:t>.  </a:t>
            </a:r>
          </a:p>
          <a:p>
            <a:pPr marL="742950" lvl="1" indent="-285750" algn="just">
              <a:lnSpc>
                <a:spcPct val="130000"/>
              </a:lnSpc>
              <a:buClr>
                <a:schemeClr val="tx1"/>
              </a:buClr>
              <a:buFont typeface="Wingdings" panose="05000000000000000000" pitchFamily="2" charset="2"/>
              <a:buChar char="v"/>
            </a:pPr>
            <a:r>
              <a:rPr lang="en-US" sz="1733" err="1">
                <a:latin typeface="Times New Roman" panose="02020603050405020304" pitchFamily="18" charset="0"/>
                <a:ea typeface="Times New Roman" panose="02020603050405020304" pitchFamily="18" charset="0"/>
              </a:rPr>
              <a:t>Mô</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hình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phần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cứng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hoạt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động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tốt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thiết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bị</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nhỏ</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gọn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lắp</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đặt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dễ</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dàng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có</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tính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kinh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tế</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thuận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tiện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cho</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việc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học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tập</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và</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cũng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có</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thể</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phát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triển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thành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dây</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chuyền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sản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xuất</a:t>
            </a:r>
            <a:r>
              <a:rPr lang="en-US" sz="1733">
                <a:latin typeface="Times New Roman" panose="02020603050405020304" pitchFamily="18" charset="0"/>
                <a:ea typeface="Times New Roman" panose="02020603050405020304" pitchFamily="18" charset="0"/>
              </a:rPr>
              <a:t>. </a:t>
            </a:r>
          </a:p>
          <a:p>
            <a:pPr marL="742950" lvl="1" indent="-285750" algn="just">
              <a:lnSpc>
                <a:spcPct val="130000"/>
              </a:lnSpc>
              <a:buClr>
                <a:schemeClr val="tx1"/>
              </a:buClr>
              <a:buFont typeface="Wingdings" panose="05000000000000000000" pitchFamily="2" charset="2"/>
              <a:buChar char="v"/>
            </a:pPr>
            <a:r>
              <a:rPr lang="en-US" sz="1733" err="1">
                <a:latin typeface="Times New Roman" panose="02020603050405020304" pitchFamily="18" charset="0"/>
                <a:ea typeface="Times New Roman" panose="02020603050405020304" pitchFamily="18" charset="0"/>
              </a:rPr>
              <a:t>Nhận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dạng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tốt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được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hầu</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hết</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các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hình</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dạng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đề</a:t>
            </a:r>
            <a:r>
              <a:rPr lang="en-US" sz="1733">
                <a:latin typeface="Times New Roman" panose="02020603050405020304" pitchFamily="18" charset="0"/>
                <a:ea typeface="Times New Roman" panose="02020603050405020304" pitchFamily="18" charset="0"/>
              </a:rPr>
              <a:t> ra </a:t>
            </a:r>
            <a:r>
              <a:rPr lang="en-US" sz="1733" err="1">
                <a:latin typeface="Times New Roman" panose="02020603050405020304" pitchFamily="18" charset="0"/>
                <a:ea typeface="Times New Roman" panose="02020603050405020304" pitchFamily="18" charset="0"/>
              </a:rPr>
              <a:t>của</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sản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phẩm</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có</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đếm</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sản</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phẩm</a:t>
            </a:r>
            <a:r>
              <a:rPr lang="en-US" sz="1733">
                <a:latin typeface="Times New Roman" panose="02020603050405020304" pitchFamily="18" charset="0"/>
                <a:ea typeface="Times New Roman" panose="02020603050405020304" pitchFamily="18" charset="0"/>
              </a:rPr>
              <a:t>.</a:t>
            </a:r>
          </a:p>
          <a:p>
            <a:pPr marL="742950" lvl="1" indent="-285750" algn="just">
              <a:lnSpc>
                <a:spcPct val="130000"/>
              </a:lnSpc>
              <a:buClr>
                <a:schemeClr val="tx1"/>
              </a:buClr>
              <a:buFont typeface="Wingdings" panose="05000000000000000000" pitchFamily="2" charset="2"/>
              <a:buChar char="v"/>
            </a:pPr>
            <a:r>
              <a:rPr lang="en-US" sz="1733" err="1">
                <a:latin typeface="Times New Roman" panose="02020603050405020304" pitchFamily="18" charset="0"/>
                <a:ea typeface="Times New Roman" panose="02020603050405020304" pitchFamily="18" charset="0"/>
              </a:rPr>
              <a:t>Tốc</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độ</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xử</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lý</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tương</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đối</a:t>
            </a:r>
            <a:r>
              <a:rPr lang="en-US" sz="1733">
                <a:latin typeface="Times New Roman" panose="02020603050405020304" pitchFamily="18" charset="0"/>
                <a:ea typeface="Times New Roman" panose="02020603050405020304" pitchFamily="18" charset="0"/>
              </a:rPr>
              <a:t> </a:t>
            </a:r>
            <a:r>
              <a:rPr lang="en-US" sz="1733" err="1">
                <a:latin typeface="Times New Roman" panose="02020603050405020304" pitchFamily="18" charset="0"/>
                <a:ea typeface="Times New Roman" panose="02020603050405020304" pitchFamily="18" charset="0"/>
              </a:rPr>
              <a:t>nhanh</a:t>
            </a:r>
            <a:r>
              <a:rPr lang="en-US" sz="1733">
                <a:latin typeface="Times New Roman" panose="02020603050405020304" pitchFamily="18" charset="0"/>
                <a:ea typeface="Times New Roman" panose="02020603050405020304" pitchFamily="18" charset="0"/>
              </a:rPr>
              <a:t>.</a:t>
            </a:r>
          </a:p>
          <a:p>
            <a:pPr marL="742950" lvl="1" indent="-285750" algn="just">
              <a:lnSpc>
                <a:spcPct val="130000"/>
              </a:lnSpc>
              <a:buClr>
                <a:schemeClr val="tx1"/>
              </a:buClr>
              <a:buFont typeface="Wingdings" panose="05000000000000000000" pitchFamily="2" charset="2"/>
              <a:buChar char="v"/>
            </a:pPr>
            <a:r>
              <a:rPr lang="en-US" sz="1733">
                <a:latin typeface="Times New Roman" panose="02020603050405020304" pitchFamily="18" charset="0"/>
                <a:ea typeface="Times New Roman" panose="02020603050405020304" pitchFamily="18" charset="0"/>
              </a:rPr>
              <a:t>Bản thuyết minh đồ án tốt nghiệp</a:t>
            </a:r>
          </a:p>
          <a:p>
            <a:pPr marL="742950" lvl="1" indent="-285750" algn="just">
              <a:lnSpc>
                <a:spcPct val="130000"/>
              </a:lnSpc>
              <a:buClr>
                <a:schemeClr val="tx1"/>
              </a:buClr>
              <a:buFont typeface="Wingdings" panose="05000000000000000000" pitchFamily="2" charset="2"/>
              <a:buChar char="v"/>
            </a:pPr>
            <a:r>
              <a:rPr lang="en-US" sz="1733">
                <a:latin typeface="Times New Roman" panose="02020603050405020304" pitchFamily="18" charset="0"/>
                <a:ea typeface="Times New Roman" panose="02020603050405020304" pitchFamily="18" charset="0"/>
              </a:rPr>
              <a:t>Mô hình mô phỏng thực tế của đề tài</a:t>
            </a:r>
          </a:p>
          <a:p>
            <a:endParaRPr lang="en-US" sz="2400"/>
          </a:p>
        </p:txBody>
      </p:sp>
      <p:sp>
        <p:nvSpPr>
          <p:cNvPr id="8" name="TextBox 7">
            <a:extLst>
              <a:ext uri="{FF2B5EF4-FFF2-40B4-BE49-F238E27FC236}">
                <a16:creationId xmlns:a16="http://schemas.microsoft.com/office/drawing/2014/main" id="{5439DB9A-D4EB-48D7-BB88-96E68CC21F09}"/>
              </a:ext>
            </a:extLst>
          </p:cNvPr>
          <p:cNvSpPr txBox="1"/>
          <p:nvPr/>
        </p:nvSpPr>
        <p:spPr>
          <a:xfrm>
            <a:off x="4271596" y="476254"/>
            <a:ext cx="440081" cy="369332"/>
          </a:xfrm>
          <a:prstGeom prst="rect">
            <a:avLst/>
          </a:prstGeom>
          <a:noFill/>
        </p:spPr>
        <p:txBody>
          <a:bodyPr wrap="square" rtlCol="0">
            <a:spAutoFit/>
          </a:bodyPr>
          <a:lstStyle/>
          <a:p>
            <a:r>
              <a:rPr lang="en-US" b="1">
                <a:solidFill>
                  <a:schemeClr val="bg1"/>
                </a:solidFill>
              </a:rPr>
              <a:t>02</a:t>
            </a:r>
          </a:p>
        </p:txBody>
      </p:sp>
      <p:sp>
        <p:nvSpPr>
          <p:cNvPr id="9" name="Rounded Rectangle 44">
            <a:extLst>
              <a:ext uri="{FF2B5EF4-FFF2-40B4-BE49-F238E27FC236}">
                <a16:creationId xmlns:a16="http://schemas.microsoft.com/office/drawing/2014/main" id="{9C5A6DEA-57B0-404A-A4DD-BDB56FF92C61}"/>
              </a:ext>
            </a:extLst>
          </p:cNvPr>
          <p:cNvSpPr/>
          <p:nvPr/>
        </p:nvSpPr>
        <p:spPr>
          <a:xfrm>
            <a:off x="2703189" y="1249426"/>
            <a:ext cx="2997698"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A4C6AF2-8076-4B83-9096-674639C21F20}"/>
              </a:ext>
            </a:extLst>
          </p:cNvPr>
          <p:cNvSpPr/>
          <p:nvPr/>
        </p:nvSpPr>
        <p:spPr>
          <a:xfrm>
            <a:off x="2812176" y="1321536"/>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C27953-26AE-44F4-B09D-7A44AAC5F228}"/>
              </a:ext>
            </a:extLst>
          </p:cNvPr>
          <p:cNvSpPr txBox="1"/>
          <p:nvPr/>
        </p:nvSpPr>
        <p:spPr>
          <a:xfrm>
            <a:off x="2800720" y="1350158"/>
            <a:ext cx="440081" cy="369332"/>
          </a:xfrm>
          <a:prstGeom prst="rect">
            <a:avLst/>
          </a:prstGeom>
          <a:noFill/>
        </p:spPr>
        <p:txBody>
          <a:bodyPr wrap="square" rtlCol="0">
            <a:spAutoFit/>
          </a:bodyPr>
          <a:lstStyle/>
          <a:p>
            <a:r>
              <a:rPr lang="en-US" b="1">
                <a:solidFill>
                  <a:schemeClr val="bg1"/>
                </a:solidFill>
              </a:rPr>
              <a:t>04</a:t>
            </a:r>
          </a:p>
        </p:txBody>
      </p:sp>
      <p:sp>
        <p:nvSpPr>
          <p:cNvPr id="12" name="TextBox 11">
            <a:extLst>
              <a:ext uri="{FF2B5EF4-FFF2-40B4-BE49-F238E27FC236}">
                <a16:creationId xmlns:a16="http://schemas.microsoft.com/office/drawing/2014/main" id="{2FAA6998-9173-489A-AA4B-4C33C7CB784F}"/>
              </a:ext>
            </a:extLst>
          </p:cNvPr>
          <p:cNvSpPr txBox="1"/>
          <p:nvPr/>
        </p:nvSpPr>
        <p:spPr>
          <a:xfrm>
            <a:off x="3443264" y="1380829"/>
            <a:ext cx="1906675" cy="369332"/>
          </a:xfrm>
          <a:prstGeom prst="rect">
            <a:avLst/>
          </a:prstGeom>
          <a:noFill/>
        </p:spPr>
        <p:txBody>
          <a:bodyPr wrap="square" rtlCol="0">
            <a:spAutoFit/>
          </a:bodyPr>
          <a:lstStyle/>
          <a:p>
            <a:pPr algn="ctr"/>
            <a:r>
              <a:rPr lang="en-US" b="1" err="1">
                <a:solidFill>
                  <a:srgbClr val="7030A0"/>
                </a:solidFill>
              </a:rPr>
              <a:t>Kết</a:t>
            </a:r>
            <a:r>
              <a:rPr lang="en-US" b="1">
                <a:solidFill>
                  <a:srgbClr val="7030A0"/>
                </a:solidFill>
              </a:rPr>
              <a:t> quả đạt được</a:t>
            </a:r>
          </a:p>
        </p:txBody>
      </p:sp>
    </p:spTree>
    <p:extLst>
      <p:ext uri="{BB962C8B-B14F-4D97-AF65-F5344CB8AC3E}">
        <p14:creationId xmlns:p14="http://schemas.microsoft.com/office/powerpoint/2010/main" val="233226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ircle(in)">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ircle(in)">
                                      <p:cBhvr>
                                        <p:cTn id="27" dur="2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ircle(in)">
                                      <p:cBhvr>
                                        <p:cTn id="32"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FDC91-FA32-4C9A-B087-EFC820174A95}"/>
              </a:ext>
            </a:extLst>
          </p:cNvPr>
          <p:cNvSpPr>
            <a:spLocks noGrp="1"/>
          </p:cNvSpPr>
          <p:nvPr>
            <p:ph type="sldNum" idx="12"/>
          </p:nvPr>
        </p:nvSpPr>
        <p:spPr/>
        <p:txBody>
          <a:bodyPr/>
          <a:lstStyle/>
          <a:p>
            <a:pPr algn="l"/>
            <a:fld id="{00000000-1234-1234-1234-123412341234}" type="slidenum">
              <a:rPr lang="en" smtClean="0"/>
              <a:pPr algn="l"/>
              <a:t>24</a:t>
            </a:fld>
            <a:endParaRPr lang="en"/>
          </a:p>
        </p:txBody>
      </p:sp>
      <p:sp>
        <p:nvSpPr>
          <p:cNvPr id="6" name="Rectangle 5">
            <a:extLst>
              <a:ext uri="{FF2B5EF4-FFF2-40B4-BE49-F238E27FC236}">
                <a16:creationId xmlns:a16="http://schemas.microsoft.com/office/drawing/2014/main" id="{334E3EF1-C874-4F7A-92C1-6A6CAF684191}"/>
              </a:ext>
            </a:extLst>
          </p:cNvPr>
          <p:cNvSpPr/>
          <p:nvPr/>
        </p:nvSpPr>
        <p:spPr>
          <a:xfrm>
            <a:off x="3706675" y="1505031"/>
            <a:ext cx="7427741" cy="975522"/>
          </a:xfrm>
          <a:prstGeom prst="rect">
            <a:avLst/>
          </a:prstGeom>
          <a:ln>
            <a:noFill/>
          </a:ln>
        </p:spPr>
        <p:style>
          <a:lnRef idx="2">
            <a:schemeClr val="accent6"/>
          </a:lnRef>
          <a:fillRef idx="1">
            <a:schemeClr val="lt1"/>
          </a:fillRef>
          <a:effectRef idx="0">
            <a:schemeClr val="accent6"/>
          </a:effectRef>
          <a:fontRef idx="minor">
            <a:schemeClr val="dk1"/>
          </a:fontRef>
        </p:style>
        <p:txBody>
          <a:bodyPr spcCol="1188720" rtlCol="0" anchor="ctr"/>
          <a:lstStyle/>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Hạn chế của đề tài</a:t>
            </a:r>
            <a:endParaRPr lang="en-US" sz="1733">
              <a:latin typeface="Times New Roman" panose="02020603050405020304" pitchFamily="18" charset="0"/>
              <a:cs typeface="Times New Roman" panose="02020603050405020304" pitchFamily="18" charset="0"/>
            </a:endParaRPr>
          </a:p>
          <a:p>
            <a:pPr marL="742950" lvl="1" indent="-285750" algn="just">
              <a:lnSpc>
                <a:spcPct val="130000"/>
              </a:lnSpc>
              <a:buClr>
                <a:schemeClr val="tx1"/>
              </a:buClr>
              <a:buFont typeface="Arial" panose="020B0604020202020204" pitchFamily="34" charset="0"/>
              <a:buChar char="•"/>
            </a:pPr>
            <a:r>
              <a:rPr lang="en-US" sz="1733">
                <a:latin typeface="Times New Roman" panose="02020603050405020304" pitchFamily="18" charset="0"/>
                <a:cs typeface="Times New Roman" panose="02020603050405020304" pitchFamily="18" charset="0"/>
              </a:rPr>
              <a:t>Độ </a:t>
            </a:r>
            <a:r>
              <a:rPr lang="en-US" sz="1733" err="1">
                <a:latin typeface="Times New Roman" panose="02020603050405020304" pitchFamily="18" charset="0"/>
                <a:cs typeface="Times New Roman" panose="02020603050405020304" pitchFamily="18" charset="0"/>
              </a:rPr>
              <a:t>chính</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xác</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phân</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loại</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sản</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phẩm</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chưa</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tuyệt</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đối</a:t>
            </a:r>
            <a:r>
              <a:rPr lang="en-US" sz="1733">
                <a:latin typeface="Times New Roman" panose="02020603050405020304" pitchFamily="18" charset="0"/>
                <a:cs typeface="Times New Roman" panose="02020603050405020304" pitchFamily="18" charset="0"/>
              </a:rPr>
              <a:t>.</a:t>
            </a:r>
          </a:p>
          <a:p>
            <a:pPr marL="742950" lvl="1" indent="-285750" algn="just">
              <a:lnSpc>
                <a:spcPct val="130000"/>
              </a:lnSpc>
              <a:buClr>
                <a:schemeClr val="tx1"/>
              </a:buClr>
              <a:buFont typeface="Arial" panose="020B0604020202020204" pitchFamily="34" charset="0"/>
              <a:buChar char="•"/>
            </a:pPr>
            <a:r>
              <a:rPr lang="en-US" sz="1733">
                <a:latin typeface="Times New Roman" panose="02020603050405020304" pitchFamily="18" charset="0"/>
                <a:cs typeface="Times New Roman" panose="02020603050405020304" pitchFamily="18" charset="0"/>
              </a:rPr>
              <a:t>Camera </a:t>
            </a:r>
            <a:r>
              <a:rPr lang="en-US" sz="1733" err="1">
                <a:latin typeface="Times New Roman" panose="02020603050405020304" pitchFamily="18" charset="0"/>
                <a:cs typeface="Times New Roman" panose="02020603050405020304" pitchFamily="18" charset="0"/>
              </a:rPr>
              <a:t>chụp</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ảnh</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chưa</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rõ</a:t>
            </a:r>
            <a:r>
              <a:rPr lang="en-US" sz="1733">
                <a:latin typeface="Times New Roman" panose="02020603050405020304" pitchFamily="18" charset="0"/>
                <a:cs typeface="Times New Roman" panose="02020603050405020304" pitchFamily="18" charset="0"/>
              </a:rPr>
              <a:t> ở </a:t>
            </a:r>
            <a:r>
              <a:rPr lang="en-US" sz="1733" err="1">
                <a:latin typeface="Times New Roman" panose="02020603050405020304" pitchFamily="18" charset="0"/>
                <a:cs typeface="Times New Roman" panose="02020603050405020304" pitchFamily="18" charset="0"/>
              </a:rPr>
              <a:t>điệu</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kiện</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thiếu</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ánh</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sáng</a:t>
            </a:r>
            <a:r>
              <a:rPr lang="en-US" sz="1733">
                <a:latin typeface="Times New Roman" panose="02020603050405020304" pitchFamily="18" charset="0"/>
                <a:cs typeface="Times New Roman" panose="02020603050405020304" pitchFamily="18" charset="0"/>
              </a:rPr>
              <a:t>.</a:t>
            </a:r>
          </a:p>
          <a:p>
            <a:pPr marL="742950" lvl="1" indent="-285750" algn="just">
              <a:lnSpc>
                <a:spcPct val="130000"/>
              </a:lnSpc>
              <a:buClr>
                <a:schemeClr val="tx1"/>
              </a:buClr>
              <a:buFont typeface="Arial" panose="020B0604020202020204" pitchFamily="34" charset="0"/>
              <a:buChar char="•"/>
            </a:pPr>
            <a:r>
              <a:rPr lang="en-US" sz="1733"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thống</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nhận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diện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bị</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sai</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lệch</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khhi</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sáng</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tốt</a:t>
            </a:r>
            <a:r>
              <a:rPr lang="en-US" sz="1733">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gn="just">
              <a:lnSpc>
                <a:spcPct val="130000"/>
              </a:lnSpc>
              <a:buClr>
                <a:schemeClr val="tx1"/>
              </a:buClr>
              <a:buFont typeface="Arial" panose="020B0604020202020204" pitchFamily="34" charset="0"/>
              <a:buChar char="•"/>
            </a:pPr>
            <a:r>
              <a:rPr lang="en-US" sz="1733" err="1">
                <a:latin typeface="Times New Roman" panose="02020603050405020304" pitchFamily="18" charset="0"/>
                <a:ea typeface="Times New Roman" panose="02020603050405020304" pitchFamily="18" charset="0"/>
                <a:cs typeface="Times New Roman" panose="02020603050405020304" pitchFamily="18" charset="0"/>
              </a:rPr>
              <a:t>Chỉ</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loại</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sản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phẩm</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hình</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dạng</a:t>
            </a:r>
            <a:r>
              <a:rPr lang="en-US" sz="1733">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gn="just">
              <a:lnSpc>
                <a:spcPct val="130000"/>
              </a:lnSpc>
              <a:buClr>
                <a:schemeClr val="tx1"/>
              </a:buClr>
              <a:buFont typeface="Arial" panose="020B0604020202020204" pitchFamily="34" charset="0"/>
              <a:buChar char="•"/>
            </a:pPr>
            <a:r>
              <a:rPr lang="en-US" sz="1733"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phát</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hiện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sản</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phẩm</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bị</a:t>
            </a:r>
            <a:r>
              <a:rPr lang="en-US" sz="1733">
                <a:latin typeface="Times New Roman" panose="02020603050405020304" pitchFamily="18" charset="0"/>
                <a:ea typeface="Times New Roman" panose="02020603050405020304" pitchFamily="18" charset="0"/>
                <a:cs typeface="Times New Roman" panose="02020603050405020304" pitchFamily="18" charset="0"/>
              </a:rPr>
              <a:t> </a:t>
            </a:r>
            <a:r>
              <a:rPr lang="en-US" sz="1733" err="1">
                <a:latin typeface="Times New Roman" panose="02020603050405020304" pitchFamily="18" charset="0"/>
                <a:ea typeface="Times New Roman" panose="02020603050405020304" pitchFamily="18" charset="0"/>
                <a:cs typeface="Times New Roman" panose="02020603050405020304" pitchFamily="18" charset="0"/>
              </a:rPr>
              <a:t>lỗi</a:t>
            </a:r>
            <a:r>
              <a:rPr lang="en-US" sz="1733">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gn="just">
              <a:lnSpc>
                <a:spcPct val="130000"/>
              </a:lnSpc>
              <a:buClr>
                <a:schemeClr val="tx1"/>
              </a:buClr>
              <a:buFont typeface="Arial" panose="020B0604020202020204" pitchFamily="34" charset="0"/>
              <a:buChar char="•"/>
            </a:pPr>
            <a:r>
              <a:rPr lang="en-US" sz="1733" err="1">
                <a:latin typeface="Times New Roman" panose="02020603050405020304" pitchFamily="18" charset="0"/>
                <a:cs typeface="Times New Roman" panose="02020603050405020304" pitchFamily="18" charset="0"/>
              </a:rPr>
              <a:t>Đề</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tài</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chỉ</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xây</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dựng</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với</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mô</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hình</a:t>
            </a:r>
            <a:r>
              <a:rPr lang="en-US" sz="1733">
                <a:latin typeface="Times New Roman" panose="02020603050405020304" pitchFamily="18" charset="0"/>
                <a:cs typeface="Times New Roman" panose="02020603050405020304" pitchFamily="18" charset="0"/>
              </a:rPr>
              <a:t> </a:t>
            </a:r>
            <a:r>
              <a:rPr lang="en-US" sz="1733" err="1">
                <a:latin typeface="Times New Roman" panose="02020603050405020304" pitchFamily="18" charset="0"/>
                <a:cs typeface="Times New Roman" panose="02020603050405020304" pitchFamily="18" charset="0"/>
              </a:rPr>
              <a:t>nhỏ</a:t>
            </a:r>
            <a:r>
              <a:rPr lang="en-US" sz="1733">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5439DB9A-D4EB-48D7-BB88-96E68CC21F09}"/>
              </a:ext>
            </a:extLst>
          </p:cNvPr>
          <p:cNvSpPr txBox="1"/>
          <p:nvPr/>
        </p:nvSpPr>
        <p:spPr>
          <a:xfrm>
            <a:off x="4271596" y="476254"/>
            <a:ext cx="440081" cy="369332"/>
          </a:xfrm>
          <a:prstGeom prst="rect">
            <a:avLst/>
          </a:prstGeom>
          <a:noFill/>
        </p:spPr>
        <p:txBody>
          <a:bodyPr wrap="square" rtlCol="0">
            <a:spAutoFit/>
          </a:bodyPr>
          <a:lstStyle/>
          <a:p>
            <a:r>
              <a:rPr lang="en-US" b="1">
                <a:solidFill>
                  <a:schemeClr val="bg1"/>
                </a:solidFill>
              </a:rPr>
              <a:t>02</a:t>
            </a:r>
          </a:p>
        </p:txBody>
      </p:sp>
      <p:sp>
        <p:nvSpPr>
          <p:cNvPr id="9" name="Rounded Rectangle 44">
            <a:extLst>
              <a:ext uri="{FF2B5EF4-FFF2-40B4-BE49-F238E27FC236}">
                <a16:creationId xmlns:a16="http://schemas.microsoft.com/office/drawing/2014/main" id="{9C5A6DEA-57B0-404A-A4DD-BDB56FF92C61}"/>
              </a:ext>
            </a:extLst>
          </p:cNvPr>
          <p:cNvSpPr/>
          <p:nvPr/>
        </p:nvSpPr>
        <p:spPr>
          <a:xfrm>
            <a:off x="3143260" y="206584"/>
            <a:ext cx="4230306"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A4C6AF2-8076-4B83-9096-674639C21F20}"/>
              </a:ext>
            </a:extLst>
          </p:cNvPr>
          <p:cNvSpPr/>
          <p:nvPr/>
        </p:nvSpPr>
        <p:spPr>
          <a:xfrm>
            <a:off x="3211295" y="308340"/>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C27953-26AE-44F4-B09D-7A44AAC5F228}"/>
              </a:ext>
            </a:extLst>
          </p:cNvPr>
          <p:cNvSpPr txBox="1"/>
          <p:nvPr/>
        </p:nvSpPr>
        <p:spPr>
          <a:xfrm>
            <a:off x="3228128" y="335604"/>
            <a:ext cx="440081" cy="369332"/>
          </a:xfrm>
          <a:prstGeom prst="rect">
            <a:avLst/>
          </a:prstGeom>
          <a:noFill/>
        </p:spPr>
        <p:txBody>
          <a:bodyPr wrap="square" rtlCol="0">
            <a:spAutoFit/>
          </a:bodyPr>
          <a:lstStyle/>
          <a:p>
            <a:r>
              <a:rPr lang="en-US" b="1">
                <a:solidFill>
                  <a:schemeClr val="bg1"/>
                </a:solidFill>
              </a:rPr>
              <a:t>04</a:t>
            </a:r>
          </a:p>
        </p:txBody>
      </p:sp>
      <p:sp>
        <p:nvSpPr>
          <p:cNvPr id="12" name="TextBox 11">
            <a:extLst>
              <a:ext uri="{FF2B5EF4-FFF2-40B4-BE49-F238E27FC236}">
                <a16:creationId xmlns:a16="http://schemas.microsoft.com/office/drawing/2014/main" id="{2FAA6998-9173-489A-AA4B-4C33C7CB784F}"/>
              </a:ext>
            </a:extLst>
          </p:cNvPr>
          <p:cNvSpPr txBox="1"/>
          <p:nvPr/>
        </p:nvSpPr>
        <p:spPr>
          <a:xfrm>
            <a:off x="3739778" y="316068"/>
            <a:ext cx="3562219" cy="369332"/>
          </a:xfrm>
          <a:prstGeom prst="rect">
            <a:avLst/>
          </a:prstGeom>
          <a:noFill/>
        </p:spPr>
        <p:txBody>
          <a:bodyPr wrap="square" rtlCol="0">
            <a:spAutoFit/>
          </a:bodyPr>
          <a:lstStyle/>
          <a:p>
            <a:pPr algn="ctr"/>
            <a:r>
              <a:rPr lang="en-US" b="1" err="1">
                <a:solidFill>
                  <a:srgbClr val="7030A0"/>
                </a:solidFill>
              </a:rPr>
              <a:t>Kết</a:t>
            </a:r>
            <a:r>
              <a:rPr lang="en-US" b="1">
                <a:solidFill>
                  <a:srgbClr val="7030A0"/>
                </a:solidFill>
              </a:rPr>
              <a:t> </a:t>
            </a:r>
            <a:r>
              <a:rPr lang="en-US" b="1" err="1">
                <a:solidFill>
                  <a:srgbClr val="7030A0"/>
                </a:solidFill>
              </a:rPr>
              <a:t>luận</a:t>
            </a:r>
            <a:r>
              <a:rPr lang="en-US" b="1">
                <a:solidFill>
                  <a:srgbClr val="7030A0"/>
                </a:solidFill>
              </a:rPr>
              <a:t> </a:t>
            </a:r>
            <a:r>
              <a:rPr lang="en-US" b="1" err="1">
                <a:solidFill>
                  <a:srgbClr val="7030A0"/>
                </a:solidFill>
              </a:rPr>
              <a:t>đồ</a:t>
            </a:r>
            <a:r>
              <a:rPr lang="en-US" b="1">
                <a:solidFill>
                  <a:srgbClr val="7030A0"/>
                </a:solidFill>
              </a:rPr>
              <a:t> án và hướng phát triển</a:t>
            </a:r>
          </a:p>
        </p:txBody>
      </p:sp>
      <p:sp>
        <p:nvSpPr>
          <p:cNvPr id="13" name="TextBox 12">
            <a:extLst>
              <a:ext uri="{FF2B5EF4-FFF2-40B4-BE49-F238E27FC236}">
                <a16:creationId xmlns:a16="http://schemas.microsoft.com/office/drawing/2014/main" id="{BD1068A7-09D4-4133-9F5A-B8253052001F}"/>
              </a:ext>
            </a:extLst>
          </p:cNvPr>
          <p:cNvSpPr txBox="1"/>
          <p:nvPr/>
        </p:nvSpPr>
        <p:spPr>
          <a:xfrm>
            <a:off x="3729620" y="3341610"/>
            <a:ext cx="6293794" cy="369332"/>
          </a:xfrm>
          <a:prstGeom prst="rect">
            <a:avLst/>
          </a:prstGeom>
          <a:noFill/>
        </p:spPr>
        <p:txBody>
          <a:bodyPr wrap="square">
            <a:spAutoFit/>
          </a:bodyPr>
          <a:lstStyle/>
          <a:p>
            <a:pPr marL="285750" indent="-285750">
              <a:buFont typeface="Wingdings" panose="05000000000000000000" pitchFamily="2" charset="2"/>
              <a:buChar char="v"/>
            </a:pPr>
            <a:r>
              <a:rPr lang="en-US" sz="1800">
                <a:latin typeface="Times New Roman" panose="02020603050405020304" pitchFamily="18" charset="0"/>
                <a:cs typeface="Times New Roman" panose="02020603050405020304" pitchFamily="18" charset="0"/>
              </a:rPr>
              <a:t>Hướng phát triển của đề tài</a:t>
            </a:r>
            <a:endParaRPr lang="en-US"/>
          </a:p>
        </p:txBody>
      </p:sp>
      <p:sp>
        <p:nvSpPr>
          <p:cNvPr id="14" name="TextBox 13">
            <a:extLst>
              <a:ext uri="{FF2B5EF4-FFF2-40B4-BE49-F238E27FC236}">
                <a16:creationId xmlns:a16="http://schemas.microsoft.com/office/drawing/2014/main" id="{67212563-2186-41B0-85F1-4024BD2523DB}"/>
              </a:ext>
            </a:extLst>
          </p:cNvPr>
          <p:cNvSpPr txBox="1"/>
          <p:nvPr/>
        </p:nvSpPr>
        <p:spPr>
          <a:xfrm>
            <a:off x="4167940" y="3636796"/>
            <a:ext cx="5417154" cy="2422202"/>
          </a:xfrm>
          <a:prstGeom prst="rect">
            <a:avLst/>
          </a:prstGeom>
          <a:noFill/>
        </p:spPr>
        <p:txBody>
          <a:bodyPr wrap="square">
            <a:spAutoFit/>
          </a:bodyPr>
          <a:lstStyle/>
          <a:p>
            <a:pPr marL="285750" indent="-285750" algn="just">
              <a:lnSpc>
                <a:spcPct val="130000"/>
              </a:lnSpc>
              <a:spcAft>
                <a:spcPts val="800"/>
              </a:spcAft>
              <a:buFont typeface="Arial" panose="020B0604020202020204" pitchFamily="34" charset="0"/>
              <a:buChar char="•"/>
            </a:pPr>
            <a:r>
              <a:rPr lang="en-US">
                <a:latin typeface="Times New Roman" panose="02020603050405020304" pitchFamily="18" charset="0"/>
                <a:ea typeface="Times New Roman" panose="02020603050405020304" pitchFamily="18" charset="0"/>
              </a:rPr>
              <a:t>Làm thành dây chuyền sản xuất với cấu hình mạnh hơn.</a:t>
            </a:r>
          </a:p>
          <a:p>
            <a:pPr marL="380990" lvl="4" indent="-380990" algn="just">
              <a:lnSpc>
                <a:spcPct val="130000"/>
              </a:lnSpc>
              <a:spcAft>
                <a:spcPts val="800"/>
              </a:spcAft>
              <a:buFont typeface="Arial" panose="020B0604020202020204" pitchFamily="34" charset="0"/>
              <a:buChar char="•"/>
            </a:pPr>
            <a:r>
              <a:rPr lang="en-US">
                <a:latin typeface="Times New Roman" panose="02020603050405020304" pitchFamily="18" charset="0"/>
                <a:ea typeface="Times New Roman" panose="02020603050405020304" pitchFamily="18" charset="0"/>
              </a:rPr>
              <a:t>Cải tiến thêm chức năng phát hiện được sản phẩm lỗi.</a:t>
            </a:r>
          </a:p>
          <a:p>
            <a:pPr marL="380990" lvl="4" indent="-380990" algn="just">
              <a:lnSpc>
                <a:spcPct val="130000"/>
              </a:lnSpc>
              <a:spcAft>
                <a:spcPts val="800"/>
              </a:spcAft>
              <a:buFont typeface="Arial" panose="020B0604020202020204" pitchFamily="34" charset="0"/>
              <a:buChar char="•"/>
            </a:pPr>
            <a:r>
              <a:rPr lang="en-US">
                <a:latin typeface="Times New Roman" panose="02020603050405020304" pitchFamily="18" charset="0"/>
                <a:ea typeface="Times New Roman" panose="02020603050405020304" pitchFamily="18" charset="0"/>
              </a:rPr>
              <a:t>Tìm hiểu và phát triển thêm chức năng vận hành và giám sát từ xa.</a:t>
            </a:r>
          </a:p>
        </p:txBody>
      </p:sp>
    </p:spTree>
    <p:extLst>
      <p:ext uri="{BB962C8B-B14F-4D97-AF65-F5344CB8AC3E}">
        <p14:creationId xmlns:p14="http://schemas.microsoft.com/office/powerpoint/2010/main" val="27087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heel(1)">
                                      <p:cBhvr>
                                        <p:cTn id="17" dur="20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heel(1)">
                                      <p:cBhvr>
                                        <p:cTn id="22" dur="20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circle(in)">
                                      <p:cBhvr>
                                        <p:cTn id="27" dur="20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down)">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wipe(down)">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64660-2AF2-4365-9FA6-A5A6B26C331A}"/>
              </a:ext>
            </a:extLst>
          </p:cNvPr>
          <p:cNvSpPr txBox="1"/>
          <p:nvPr/>
        </p:nvSpPr>
        <p:spPr>
          <a:xfrm>
            <a:off x="1370270" y="1160515"/>
            <a:ext cx="9071308" cy="3682483"/>
          </a:xfrm>
          <a:prstGeom prst="rect">
            <a:avLst/>
          </a:prstGeom>
          <a:noFill/>
        </p:spPr>
        <p:txBody>
          <a:bodyPr wrap="square" rtlCol="0">
            <a:spAutoFit/>
          </a:bodyPr>
          <a:lstStyle/>
          <a:p>
            <a:pPr algn="ctr">
              <a:lnSpc>
                <a:spcPct val="150000"/>
              </a:lnSpc>
              <a:spcAft>
                <a:spcPts val="800"/>
              </a:spcAft>
            </a:pPr>
            <a:r>
              <a:rPr lang="en-US" sz="5400" b="1">
                <a:latin typeface="Times New Roman" panose="02020603050405020304" pitchFamily="18" charset="0"/>
                <a:cs typeface="Times New Roman" panose="02020603050405020304" pitchFamily="18" charset="0"/>
              </a:rPr>
              <a:t>Xin </a:t>
            </a:r>
            <a:r>
              <a:rPr lang="en-US" sz="5400" b="1" err="1">
                <a:latin typeface="Times New Roman" panose="02020603050405020304" pitchFamily="18" charset="0"/>
                <a:cs typeface="Times New Roman" panose="02020603050405020304" pitchFamily="18" charset="0"/>
              </a:rPr>
              <a:t>chân</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thành</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cảm</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ơn</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các</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thầy</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cô</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giáo</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cùng</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toàn</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thể</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các</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bạn</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đã</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lắng</a:t>
            </a:r>
            <a:r>
              <a:rPr lang="en-US" sz="5400" b="1">
                <a:latin typeface="Times New Roman" panose="02020603050405020304" pitchFamily="18" charset="0"/>
                <a:cs typeface="Times New Roman" panose="02020603050405020304" pitchFamily="18" charset="0"/>
              </a:rPr>
              <a:t> </a:t>
            </a:r>
            <a:r>
              <a:rPr lang="en-US" sz="5400" b="1" err="1">
                <a:latin typeface="Times New Roman" panose="02020603050405020304" pitchFamily="18" charset="0"/>
                <a:cs typeface="Times New Roman" panose="02020603050405020304" pitchFamily="18" charset="0"/>
              </a:rPr>
              <a:t>nghe</a:t>
            </a:r>
            <a:r>
              <a:rPr lang="en-US" sz="5400" b="1">
                <a:latin typeface="Times New Roman" panose="02020603050405020304" pitchFamily="18" charset="0"/>
                <a:cs typeface="Times New Roman" panose="02020603050405020304" pitchFamily="18" charset="0"/>
              </a:rPr>
              <a:t>!</a:t>
            </a:r>
            <a:endParaRPr lang="vi-VN" sz="5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37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9B63-33D3-44EC-9846-E14EA589D7EC}"/>
              </a:ext>
            </a:extLst>
          </p:cNvPr>
          <p:cNvSpPr>
            <a:spLocks noGrp="1"/>
          </p:cNvSpPr>
          <p:nvPr>
            <p:ph type="ctrTitle"/>
          </p:nvPr>
        </p:nvSpPr>
        <p:spPr/>
        <p:txBody>
          <a:bodyPr>
            <a:normAutofit/>
          </a:bodyPr>
          <a:lstStyle/>
          <a:p>
            <a:pPr marR="179701">
              <a:lnSpc>
                <a:spcPct val="107000"/>
              </a:lnSpc>
              <a:spcBef>
                <a:spcPts val="500"/>
              </a:spcBef>
              <a:spcAft>
                <a:spcPts val="500"/>
              </a:spcAft>
            </a:pPr>
            <a:br>
              <a:rPr lang="vi-VN" sz="2800">
                <a:latin typeface="Calibri" panose="020F0502020204030204" pitchFamily="34" charset="0"/>
                <a:cs typeface="Times New Roman" panose="02020603050405020304" pitchFamily="18" charset="0"/>
              </a:rPr>
            </a:br>
            <a:endParaRPr lang="en-US" sz="2800"/>
          </a:p>
        </p:txBody>
      </p:sp>
      <p:sp>
        <p:nvSpPr>
          <p:cNvPr id="3" name="Subtitle 2">
            <a:extLst>
              <a:ext uri="{FF2B5EF4-FFF2-40B4-BE49-F238E27FC236}">
                <a16:creationId xmlns:a16="http://schemas.microsoft.com/office/drawing/2014/main" id="{2EC5BF3D-9635-4391-8591-BEBB7F30E886}"/>
              </a:ext>
            </a:extLst>
          </p:cNvPr>
          <p:cNvSpPr>
            <a:spLocks noGrp="1"/>
          </p:cNvSpPr>
          <p:nvPr>
            <p:ph type="subTitle" idx="1"/>
          </p:nvPr>
        </p:nvSpPr>
        <p:spPr>
          <a:xfrm>
            <a:off x="1395476" y="2815483"/>
            <a:ext cx="9144000" cy="1031329"/>
          </a:xfrm>
        </p:spPr>
        <p:txBody>
          <a:bodyPr>
            <a:normAutofit fontScale="85000" lnSpcReduction="20000"/>
          </a:bodyPr>
          <a:lstStyle/>
          <a:p>
            <a:pPr marR="179701" indent="457189" algn="ctr">
              <a:lnSpc>
                <a:spcPct val="114000"/>
              </a:lnSpc>
              <a:spcBef>
                <a:spcPts val="500"/>
              </a:spcBef>
              <a:spcAft>
                <a:spcPts val="500"/>
              </a:spcAft>
            </a:pPr>
            <a:r>
              <a:rPr lang="vi-VN" sz="35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ĐỒ </a:t>
            </a:r>
            <a:r>
              <a:rPr lang="en-US" sz="35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ÁN TỐT NGIỆP</a:t>
            </a:r>
            <a:endParaRPr lang="vi-VN" sz="1500" b="1">
              <a:solidFill>
                <a:srgbClr val="FF0000"/>
              </a:solidFill>
              <a:latin typeface="Times New Roman" panose="02020603050405020304" pitchFamily="18" charset="0"/>
              <a:cs typeface="Times New Roman" panose="02020603050405020304" pitchFamily="18" charset="0"/>
            </a:endParaRPr>
          </a:p>
          <a:p>
            <a:pPr marR="179701" indent="457189" algn="ctr">
              <a:lnSpc>
                <a:spcPct val="114000"/>
              </a:lnSpc>
              <a:spcBef>
                <a:spcPts val="500"/>
              </a:spcBef>
              <a:spcAft>
                <a:spcPts val="500"/>
              </a:spcAft>
            </a:pPr>
            <a:r>
              <a:rPr lang="en-US"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CHUYÊN NGÀNH: KỸ THUẬT</a:t>
            </a:r>
            <a:r>
              <a:rPr lang="vi-VN"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CƠ ĐIỆN TỬ</a:t>
            </a:r>
            <a:endParaRPr lang="vi-VN" sz="1100" b="1">
              <a:solidFill>
                <a:srgbClr val="FF0000"/>
              </a:solidFill>
              <a:latin typeface="Times New Roman" panose="02020603050405020304" pitchFamily="18" charset="0"/>
              <a:cs typeface="Times New Roman" panose="02020603050405020304" pitchFamily="18" charset="0"/>
            </a:endParaRPr>
          </a:p>
          <a:p>
            <a:pPr algn="l"/>
            <a:endParaRPr lang="en-US">
              <a:latin typeface="+mj-lt"/>
            </a:endParaRPr>
          </a:p>
        </p:txBody>
      </p:sp>
      <p:sp>
        <p:nvSpPr>
          <p:cNvPr id="7" name="TextBox 6">
            <a:extLst>
              <a:ext uri="{FF2B5EF4-FFF2-40B4-BE49-F238E27FC236}">
                <a16:creationId xmlns:a16="http://schemas.microsoft.com/office/drawing/2014/main" id="{D887DF47-C159-40BA-8C31-136C08C3DC66}"/>
              </a:ext>
            </a:extLst>
          </p:cNvPr>
          <p:cNvSpPr txBox="1"/>
          <p:nvPr/>
        </p:nvSpPr>
        <p:spPr>
          <a:xfrm>
            <a:off x="1737064" y="74502"/>
            <a:ext cx="8717872" cy="954107"/>
          </a:xfrm>
          <a:prstGeom prst="rect">
            <a:avLst/>
          </a:prstGeom>
          <a:noFill/>
        </p:spPr>
        <p:txBody>
          <a:bodyPr wrap="square" rtlCol="0">
            <a:spAutoFit/>
          </a:bodyPr>
          <a:lstStyle/>
          <a:p>
            <a:pPr algn="ctr"/>
            <a:r>
              <a:rPr lang="vi-VN" sz="2800" b="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TRƯỜNG ĐẠI HỌC KỸ THUẬT CÔNG NGHIỆP</a:t>
            </a:r>
            <a:br>
              <a:rPr lang="vi-VN" sz="2800">
                <a:solidFill>
                  <a:prstClr val="black"/>
                </a:solidFill>
                <a:latin typeface="Times New Roman" panose="02020603050405020304" pitchFamily="18" charset="0"/>
                <a:ea typeface="+mj-ea"/>
                <a:cs typeface="Times New Roman" panose="02020603050405020304" pitchFamily="18" charset="0"/>
              </a:rPr>
            </a:br>
            <a:r>
              <a:rPr lang="vi-VN" sz="2800" b="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KHOA CƠ KHÍ – BỘ MÔN CƠ ĐIỆN TỬ</a:t>
            </a: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F14B4C-C311-4B6D-B9F6-F2DF36B58083}"/>
              </a:ext>
            </a:extLst>
          </p:cNvPr>
          <p:cNvSpPr txBox="1"/>
          <p:nvPr/>
        </p:nvSpPr>
        <p:spPr>
          <a:xfrm>
            <a:off x="1156039" y="4068254"/>
            <a:ext cx="1547439" cy="460895"/>
          </a:xfrm>
          <a:prstGeom prst="rect">
            <a:avLst/>
          </a:prstGeom>
          <a:noFill/>
        </p:spPr>
        <p:txBody>
          <a:bodyPr wrap="square" rtlCol="0">
            <a:spAutoFit/>
          </a:bodyPr>
          <a:lstStyle/>
          <a:p>
            <a:pPr algn="ctr">
              <a:lnSpc>
                <a:spcPct val="107000"/>
              </a:lnSpc>
              <a:spcAft>
                <a:spcPts val="800"/>
              </a:spcAft>
            </a:pPr>
            <a:r>
              <a:rPr lang="vi-VN" sz="2400">
                <a:latin typeface="Times New Roman" panose="02020603050405020304" pitchFamily="18" charset="0"/>
                <a:ea typeface="Calibri" panose="020F0502020204030204" pitchFamily="34" charset="0"/>
                <a:cs typeface="Times New Roman" panose="02020603050405020304" pitchFamily="18" charset="0"/>
              </a:rPr>
              <a:t>Tên đề tài:</a:t>
            </a:r>
            <a:endParaRPr lang="vi-VN" sz="24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85A98B6-F758-443F-BAFC-37261EF39028}"/>
              </a:ext>
            </a:extLst>
          </p:cNvPr>
          <p:cNvSpPr txBox="1"/>
          <p:nvPr/>
        </p:nvSpPr>
        <p:spPr>
          <a:xfrm>
            <a:off x="1372922" y="5117311"/>
            <a:ext cx="9446156" cy="2116220"/>
          </a:xfrm>
          <a:prstGeom prst="rect">
            <a:avLst/>
          </a:prstGeom>
          <a:noFill/>
        </p:spPr>
        <p:txBody>
          <a:bodyPr wrap="square" rtlCol="0">
            <a:spAutoFit/>
          </a:bodyPr>
          <a:lstStyle/>
          <a:p>
            <a:pPr>
              <a:lnSpc>
                <a:spcPct val="150000"/>
              </a:lnSpc>
              <a:spcAft>
                <a:spcPts val="800"/>
              </a:spcAft>
            </a:pPr>
            <a:r>
              <a:rPr lang="vi-VN" sz="2000" b="1">
                <a:latin typeface="Times New Roman" panose="02020603050405020304" pitchFamily="18" charset="0"/>
                <a:ea typeface="Calibri" panose="020F0502020204030204" pitchFamily="34" charset="0"/>
                <a:cs typeface="Times New Roman" panose="02020603050405020304" pitchFamily="18" charset="0"/>
              </a:rPr>
              <a:t>Giáo viên hướng dẫn</a:t>
            </a:r>
            <a:r>
              <a:rPr lang="vi-VN" sz="2000">
                <a:latin typeface="Times New Roman" panose="02020603050405020304" pitchFamily="18" charset="0"/>
                <a:ea typeface="Calibri" panose="020F0502020204030204" pitchFamily="34" charset="0"/>
                <a:cs typeface="Times New Roman" panose="02020603050405020304" pitchFamily="18" charset="0"/>
              </a:rPr>
              <a:t> : </a:t>
            </a:r>
            <a:r>
              <a:rPr lang="en-US" sz="2000">
                <a:latin typeface="Times New Roman" panose="02020603050405020304" pitchFamily="18" charset="0"/>
                <a:ea typeface="Calibri" panose="020F0502020204030204" pitchFamily="34" charset="0"/>
                <a:cs typeface="Times New Roman" panose="02020603050405020304" pitchFamily="18" charset="0"/>
              </a:rPr>
              <a:t>TS. Lê </a:t>
            </a:r>
            <a:r>
              <a:rPr lang="en-US" sz="2000" err="1">
                <a:latin typeface="Times New Roman" panose="02020603050405020304" pitchFamily="18" charset="0"/>
                <a:ea typeface="Calibri" panose="020F0502020204030204" pitchFamily="34" charset="0"/>
                <a:cs typeface="Times New Roman" panose="02020603050405020304" pitchFamily="18" charset="0"/>
              </a:rPr>
              <a:t>Thị</a:t>
            </a:r>
            <a:r>
              <a:rPr lang="en-US" sz="2000">
                <a:latin typeface="Times New Roman" panose="02020603050405020304" pitchFamily="18" charset="0"/>
                <a:ea typeface="Calibri" panose="020F0502020204030204" pitchFamily="34" charset="0"/>
                <a:cs typeface="Times New Roman" panose="02020603050405020304" pitchFamily="18" charset="0"/>
              </a:rPr>
              <a:t> Thu </a:t>
            </a:r>
            <a:r>
              <a:rPr lang="en-US" sz="2000" err="1">
                <a:latin typeface="Times New Roman" panose="02020603050405020304" pitchFamily="18" charset="0"/>
                <a:ea typeface="Calibri" panose="020F0502020204030204" pitchFamily="34" charset="0"/>
                <a:cs typeface="Times New Roman" panose="02020603050405020304" pitchFamily="18" charset="0"/>
              </a:rPr>
              <a:t>Thủy</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vi-VN" sz="2000" b="1">
                <a:latin typeface="Times New Roman" panose="02020603050405020304" pitchFamily="18" charset="0"/>
                <a:ea typeface="Calibri" panose="020F0502020204030204" pitchFamily="34" charset="0"/>
                <a:cs typeface="Times New Roman" panose="02020603050405020304" pitchFamily="18" charset="0"/>
              </a:rPr>
              <a:t>Sinh viên thực hiện</a:t>
            </a:r>
            <a:r>
              <a:rPr lang="vi-VN" sz="2000">
                <a:latin typeface="Times New Roman" panose="02020603050405020304" pitchFamily="18" charset="0"/>
                <a:ea typeface="Calibri" panose="020F0502020204030204" pitchFamily="34" charset="0"/>
                <a:cs typeface="Times New Roman" panose="02020603050405020304" pitchFamily="18" charset="0"/>
              </a:rPr>
              <a:t>: </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vi-VN" sz="2000">
                <a:latin typeface="Times New Roman" panose="02020603050405020304" pitchFamily="18" charset="0"/>
                <a:ea typeface="Calibri" panose="020F0502020204030204" pitchFamily="34" charset="0"/>
                <a:cs typeface="Times New Roman" panose="02020603050405020304" pitchFamily="18" charset="0"/>
              </a:rPr>
              <a:t>Đoàn Quốc Cường </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vi-VN" sz="2000">
                <a:latin typeface="Times New Roman" panose="02020603050405020304" pitchFamily="18" charset="0"/>
                <a:ea typeface="Calibri" panose="020F0502020204030204" pitchFamily="34" charset="0"/>
                <a:cs typeface="Times New Roman" panose="02020603050405020304" pitchFamily="18" charset="0"/>
              </a:rPr>
              <a:t> K185520114060 </a:t>
            </a:r>
            <a:r>
              <a:rPr lang="en-US" sz="2000">
                <a:latin typeface="Times New Roman" panose="02020603050405020304" pitchFamily="18" charset="0"/>
                <a:ea typeface="Calibri" panose="020F0502020204030204" pitchFamily="34" charset="0"/>
                <a:cs typeface="Times New Roman" panose="02020603050405020304" pitchFamily="18" charset="0"/>
              </a:rPr>
              <a:t>        -K54CDT.02</a:t>
            </a:r>
          </a:p>
          <a:p>
            <a:pPr>
              <a:lnSpc>
                <a:spcPct val="150000"/>
              </a:lnSpc>
              <a:spcAft>
                <a:spcPts val="800"/>
              </a:spcAft>
            </a:pP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ea typeface="Calibri" panose="020F0502020204030204" pitchFamily="34" charset="0"/>
                <a:cs typeface="Times New Roman" panose="02020603050405020304" pitchFamily="18" charset="0"/>
              </a:rPr>
              <a:t>Vũ Văn Đạt</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vi-VN" sz="2000">
                <a:latin typeface="Times New Roman" panose="02020603050405020304" pitchFamily="18" charset="0"/>
                <a:ea typeface="Calibri" panose="020F0502020204030204" pitchFamily="34" charset="0"/>
                <a:cs typeface="Times New Roman" panose="02020603050405020304" pitchFamily="18" charset="0"/>
              </a:rPr>
              <a:t>K185520114061        </a:t>
            </a:r>
            <a:r>
              <a:rPr lang="en-US" sz="2000">
                <a:latin typeface="Times New Roman" panose="02020603050405020304" pitchFamily="18" charset="0"/>
                <a:ea typeface="Calibri" panose="020F0502020204030204" pitchFamily="34" charset="0"/>
                <a:cs typeface="Times New Roman" panose="02020603050405020304" pitchFamily="18" charset="0"/>
              </a:rPr>
              <a:t>  -K54CDT.02</a:t>
            </a:r>
            <a:endParaRPr lang="vi-VN" sz="2000">
              <a:latin typeface="Times New Roman" panose="02020603050405020304" pitchFamily="18" charset="0"/>
              <a:cs typeface="Times New Roman" panose="02020603050405020304" pitchFamily="18" charset="0"/>
            </a:endParaRPr>
          </a:p>
          <a:p>
            <a:pPr>
              <a:lnSpc>
                <a:spcPct val="150000"/>
              </a:lnSpc>
              <a:spcAft>
                <a:spcPts val="800"/>
              </a:spcAft>
            </a:pPr>
            <a:endParaRPr lang="vi-VN" sz="1600">
              <a:latin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285672" y="1204523"/>
            <a:ext cx="1363609" cy="1367979"/>
          </a:xfrm>
          <a:prstGeom prst="rect">
            <a:avLst/>
          </a:prstGeom>
        </p:spPr>
      </p:pic>
      <p:sp>
        <p:nvSpPr>
          <p:cNvPr id="10" name="TextBox 9">
            <a:extLst>
              <a:ext uri="{FF2B5EF4-FFF2-40B4-BE49-F238E27FC236}">
                <a16:creationId xmlns:a16="http://schemas.microsoft.com/office/drawing/2014/main" id="{9F549B7F-58FA-4D3A-AD84-B5293FE03730}"/>
              </a:ext>
            </a:extLst>
          </p:cNvPr>
          <p:cNvSpPr txBox="1"/>
          <p:nvPr/>
        </p:nvSpPr>
        <p:spPr>
          <a:xfrm>
            <a:off x="2703478" y="4049819"/>
            <a:ext cx="7410045" cy="958660"/>
          </a:xfrm>
          <a:prstGeom prst="rect">
            <a:avLst/>
          </a:prstGeom>
          <a:noFill/>
        </p:spPr>
        <p:txBody>
          <a:bodyPr wrap="square">
            <a:spAutoFit/>
          </a:bodyPr>
          <a:lstStyle/>
          <a:p>
            <a:pPr algn="ctr">
              <a:lnSpc>
                <a:spcPct val="107000"/>
              </a:lnSpc>
              <a:spcAft>
                <a:spcPts val="800"/>
              </a:spcAft>
            </a:pPr>
            <a:r>
              <a:rPr lang="en-US" sz="2400">
                <a:latin typeface="Times New Roman" panose="02020603050405020304" pitchFamily="18" charset="0"/>
                <a:ea typeface="Calibri" panose="020F0502020204030204" pitchFamily="34" charset="0"/>
                <a:cs typeface="Times New Roman" panose="02020603050405020304" pitchFamily="18" charset="0"/>
              </a:rPr>
              <a:t>Thiết kế hệ thống phân loại sản phẩm bằng xử lý ảnh:</a:t>
            </a:r>
          </a:p>
          <a:p>
            <a:pPr algn="ctr">
              <a:lnSpc>
                <a:spcPct val="107000"/>
              </a:lnSpc>
              <a:spcAft>
                <a:spcPts val="800"/>
              </a:spcAft>
            </a:pPr>
            <a:r>
              <a:rPr lang="en-US" sz="2400">
                <a:latin typeface="Times New Roman" panose="02020603050405020304" pitchFamily="18" charset="0"/>
                <a:cs typeface="Times New Roman" panose="02020603050405020304" pitchFamily="18" charset="0"/>
              </a:rPr>
              <a:t>Phân loại hình dạng của đối tượng</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546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1" name="Rounded Rectangle 60"/>
          <p:cNvSpPr/>
          <p:nvPr/>
        </p:nvSpPr>
        <p:spPr>
          <a:xfrm>
            <a:off x="4121493" y="5627021"/>
            <a:ext cx="5600700"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4922623" y="4303554"/>
            <a:ext cx="5600700" cy="632139"/>
          </a:xfrm>
          <a:prstGeom prst="roundRect">
            <a:avLst>
              <a:gd name="adj" fmla="val 50000"/>
            </a:avLst>
          </a:prstGeom>
          <a:solidFill>
            <a:srgbClr val="ADB9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5449389" y="3007877"/>
            <a:ext cx="5600700" cy="632139"/>
          </a:xfrm>
          <a:prstGeom prst="roundRect">
            <a:avLst>
              <a:gd name="adj" fmla="val 50000"/>
            </a:avLst>
          </a:prstGeom>
          <a:solidFill>
            <a:srgbClr val="ADB9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4922623" y="1660732"/>
            <a:ext cx="5600700" cy="632139"/>
          </a:xfrm>
          <a:prstGeom prst="roundRect">
            <a:avLst>
              <a:gd name="adj" fmla="val 50000"/>
            </a:avLst>
          </a:prstGeom>
          <a:solidFill>
            <a:srgbClr val="ADB9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4242486" y="388754"/>
            <a:ext cx="5600700"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922623" y="1641843"/>
            <a:ext cx="5600700" cy="632139"/>
          </a:xfrm>
          <a:prstGeom prst="roundRect">
            <a:avLst>
              <a:gd name="adj" fmla="val 50000"/>
            </a:avLst>
          </a:prstGeom>
          <a:solidFill>
            <a:srgbClr val="00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5449389" y="2988988"/>
            <a:ext cx="5600700"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4900613" y="4293103"/>
            <a:ext cx="5600700"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810493" y="2150505"/>
            <a:ext cx="1940080" cy="2233060"/>
            <a:chOff x="3239589" y="2423040"/>
            <a:chExt cx="1747955" cy="2011921"/>
          </a:xfrm>
        </p:grpSpPr>
        <p:grpSp>
          <p:nvGrpSpPr>
            <p:cNvPr id="13" name="Group 12"/>
            <p:cNvGrpSpPr/>
            <p:nvPr/>
          </p:nvGrpSpPr>
          <p:grpSpPr>
            <a:xfrm>
              <a:off x="4023361" y="2423040"/>
              <a:ext cx="964183" cy="2011921"/>
              <a:chOff x="7505700" y="2645805"/>
              <a:chExt cx="778058" cy="1623542"/>
            </a:xfrm>
          </p:grpSpPr>
          <p:sp>
            <p:nvSpPr>
              <p:cNvPr id="11" name="Freeform 10"/>
              <p:cNvSpPr/>
              <p:nvPr/>
            </p:nvSpPr>
            <p:spPr>
              <a:xfrm>
                <a:off x="7505700" y="2645805"/>
                <a:ext cx="778058" cy="811771"/>
              </a:xfrm>
              <a:custGeom>
                <a:avLst/>
                <a:gdLst>
                  <a:gd name="connsiteX0" fmla="*/ 0 w 778058"/>
                  <a:gd name="connsiteY0" fmla="*/ 0 h 811771"/>
                  <a:gd name="connsiteX1" fmla="*/ 152244 w 778058"/>
                  <a:gd name="connsiteY1" fmla="*/ 15348 h 811771"/>
                  <a:gd name="connsiteX2" fmla="*/ 778058 w 778058"/>
                  <a:gd name="connsiteY2" fmla="*/ 783196 h 811771"/>
                  <a:gd name="connsiteX3" fmla="*/ 775537 w 778058"/>
                  <a:gd name="connsiteY3" fmla="*/ 811771 h 811771"/>
                  <a:gd name="connsiteX4" fmla="*/ 0 w 778058"/>
                  <a:gd name="connsiteY4" fmla="*/ 811771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58" h="811771">
                    <a:moveTo>
                      <a:pt x="0" y="0"/>
                    </a:moveTo>
                    <a:lnTo>
                      <a:pt x="152244" y="15348"/>
                    </a:lnTo>
                    <a:cubicBezTo>
                      <a:pt x="509395" y="88431"/>
                      <a:pt x="778058" y="404439"/>
                      <a:pt x="778058" y="783196"/>
                    </a:cubicBezTo>
                    <a:lnTo>
                      <a:pt x="775537" y="811771"/>
                    </a:lnTo>
                    <a:lnTo>
                      <a:pt x="0" y="811771"/>
                    </a:lnTo>
                    <a:close/>
                  </a:path>
                </a:pathLst>
              </a:custGeom>
              <a:solidFill>
                <a:srgbClr val="003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V="1">
                <a:off x="7505700" y="3457576"/>
                <a:ext cx="778058" cy="811771"/>
              </a:xfrm>
              <a:custGeom>
                <a:avLst/>
                <a:gdLst>
                  <a:gd name="connsiteX0" fmla="*/ 0 w 778058"/>
                  <a:gd name="connsiteY0" fmla="*/ 0 h 811771"/>
                  <a:gd name="connsiteX1" fmla="*/ 152244 w 778058"/>
                  <a:gd name="connsiteY1" fmla="*/ 15348 h 811771"/>
                  <a:gd name="connsiteX2" fmla="*/ 778058 w 778058"/>
                  <a:gd name="connsiteY2" fmla="*/ 783196 h 811771"/>
                  <a:gd name="connsiteX3" fmla="*/ 775537 w 778058"/>
                  <a:gd name="connsiteY3" fmla="*/ 811771 h 811771"/>
                  <a:gd name="connsiteX4" fmla="*/ 0 w 778058"/>
                  <a:gd name="connsiteY4" fmla="*/ 811771 h 81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58" h="811771">
                    <a:moveTo>
                      <a:pt x="0" y="0"/>
                    </a:moveTo>
                    <a:lnTo>
                      <a:pt x="152244" y="15348"/>
                    </a:lnTo>
                    <a:cubicBezTo>
                      <a:pt x="509395" y="88431"/>
                      <a:pt x="778058" y="404439"/>
                      <a:pt x="778058" y="783196"/>
                    </a:cubicBezTo>
                    <a:lnTo>
                      <a:pt x="775537" y="811771"/>
                    </a:lnTo>
                    <a:lnTo>
                      <a:pt x="0" y="811771"/>
                    </a:lnTo>
                    <a:close/>
                  </a:path>
                </a:pathLst>
              </a:custGeom>
              <a:solidFill>
                <a:srgbClr val="00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3239589" y="2645228"/>
              <a:ext cx="1567544" cy="1567544"/>
            </a:xfrm>
            <a:prstGeom prst="ellipse">
              <a:avLst/>
            </a:prstGeom>
            <a:solidFill>
              <a:schemeClr val="bg1"/>
            </a:solidFill>
            <a:ln>
              <a:noFill/>
            </a:ln>
            <a:effectLst>
              <a:outerShdw blurRad="1270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60044" y="962025"/>
            <a:ext cx="4467225" cy="4658745"/>
            <a:chOff x="131362" y="962025"/>
            <a:chExt cx="4467225" cy="4658745"/>
          </a:xfrm>
        </p:grpSpPr>
        <p:sp>
          <p:nvSpPr>
            <p:cNvPr id="15" name="Arc 14"/>
            <p:cNvSpPr/>
            <p:nvPr/>
          </p:nvSpPr>
          <p:spPr>
            <a:xfrm>
              <a:off x="131362" y="1057785"/>
              <a:ext cx="4467225" cy="4467225"/>
            </a:xfrm>
            <a:prstGeom prst="arc">
              <a:avLst>
                <a:gd name="adj1" fmla="val 16200000"/>
                <a:gd name="adj2" fmla="val 5535955"/>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16"/>
            <p:cNvSpPr/>
            <p:nvPr/>
          </p:nvSpPr>
          <p:spPr>
            <a:xfrm>
              <a:off x="2295525" y="962025"/>
              <a:ext cx="190500" cy="1905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69724" y="5430270"/>
              <a:ext cx="190500" cy="1905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p:cNvSpPr/>
          <p:nvPr/>
        </p:nvSpPr>
        <p:spPr>
          <a:xfrm>
            <a:off x="3840506" y="3181859"/>
            <a:ext cx="219075" cy="219075"/>
          </a:xfrm>
          <a:prstGeom prst="ellipse">
            <a:avLst/>
          </a:prstGeom>
          <a:solidFill>
            <a:srgbClr val="008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745131" y="1314450"/>
            <a:ext cx="219075" cy="219075"/>
          </a:xfrm>
          <a:prstGeom prst="ellipse">
            <a:avLst/>
          </a:prstGeom>
          <a:solidFill>
            <a:srgbClr val="008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35593" y="5105400"/>
            <a:ext cx="219075" cy="219075"/>
          </a:xfrm>
          <a:prstGeom prst="ellipse">
            <a:avLst/>
          </a:prstGeom>
          <a:solidFill>
            <a:srgbClr val="008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04299" y="4400550"/>
            <a:ext cx="219075" cy="219075"/>
          </a:xfrm>
          <a:prstGeom prst="ellipse">
            <a:avLst/>
          </a:prstGeom>
          <a:solidFill>
            <a:srgbClr val="008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13837" y="2180152"/>
            <a:ext cx="219075" cy="219075"/>
          </a:xfrm>
          <a:prstGeom prst="ellipse">
            <a:avLst/>
          </a:prstGeom>
          <a:solidFill>
            <a:srgbClr val="008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028174" y="520386"/>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08311" y="1751527"/>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00969" y="3077083"/>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708311" y="4405312"/>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07181" y="5716018"/>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cxnSpLocks/>
            <a:stCxn id="21" idx="7"/>
            <a:endCxn id="26" idx="3"/>
          </p:cNvCxnSpPr>
          <p:nvPr/>
        </p:nvCxnSpPr>
        <p:spPr>
          <a:xfrm flipV="1">
            <a:off x="2932123" y="886240"/>
            <a:ext cx="1158822" cy="460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6"/>
            <a:endCxn id="27" idx="2"/>
          </p:cNvCxnSpPr>
          <p:nvPr/>
        </p:nvCxnSpPr>
        <p:spPr>
          <a:xfrm flipV="1">
            <a:off x="3832912" y="1965840"/>
            <a:ext cx="875399" cy="3238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0" idx="6"/>
            <a:endCxn id="28" idx="2"/>
          </p:cNvCxnSpPr>
          <p:nvPr/>
        </p:nvCxnSpPr>
        <p:spPr>
          <a:xfrm flipV="1">
            <a:off x="4059581" y="3291396"/>
            <a:ext cx="114138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6"/>
            <a:endCxn id="29" idx="2"/>
          </p:cNvCxnSpPr>
          <p:nvPr/>
        </p:nvCxnSpPr>
        <p:spPr>
          <a:xfrm>
            <a:off x="3723374" y="4510088"/>
            <a:ext cx="984937" cy="109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0" idx="2"/>
          </p:cNvCxnSpPr>
          <p:nvPr/>
        </p:nvCxnSpPr>
        <p:spPr>
          <a:xfrm>
            <a:off x="2840241" y="5304682"/>
            <a:ext cx="1066940" cy="6256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031321" y="527151"/>
            <a:ext cx="440081" cy="369332"/>
          </a:xfrm>
          <a:prstGeom prst="rect">
            <a:avLst/>
          </a:prstGeom>
          <a:noFill/>
        </p:spPr>
        <p:txBody>
          <a:bodyPr wrap="square" rtlCol="0">
            <a:spAutoFit/>
          </a:bodyPr>
          <a:lstStyle/>
          <a:p>
            <a:r>
              <a:rPr lang="en-US" b="1">
                <a:solidFill>
                  <a:schemeClr val="bg1"/>
                </a:solidFill>
              </a:rPr>
              <a:t>01</a:t>
            </a:r>
          </a:p>
        </p:txBody>
      </p:sp>
      <p:sp>
        <p:nvSpPr>
          <p:cNvPr id="69" name="TextBox 68"/>
          <p:cNvSpPr txBox="1"/>
          <p:nvPr/>
        </p:nvSpPr>
        <p:spPr>
          <a:xfrm>
            <a:off x="4709341" y="1761760"/>
            <a:ext cx="440081" cy="369332"/>
          </a:xfrm>
          <a:prstGeom prst="rect">
            <a:avLst/>
          </a:prstGeom>
          <a:noFill/>
        </p:spPr>
        <p:txBody>
          <a:bodyPr wrap="square" rtlCol="0">
            <a:spAutoFit/>
          </a:bodyPr>
          <a:lstStyle/>
          <a:p>
            <a:r>
              <a:rPr lang="en-US" b="1">
                <a:solidFill>
                  <a:schemeClr val="bg1"/>
                </a:solidFill>
              </a:rPr>
              <a:t>02</a:t>
            </a:r>
          </a:p>
        </p:txBody>
      </p:sp>
      <p:sp>
        <p:nvSpPr>
          <p:cNvPr id="70" name="TextBox 69"/>
          <p:cNvSpPr txBox="1"/>
          <p:nvPr/>
        </p:nvSpPr>
        <p:spPr>
          <a:xfrm>
            <a:off x="5200969" y="3106729"/>
            <a:ext cx="440081" cy="369332"/>
          </a:xfrm>
          <a:prstGeom prst="rect">
            <a:avLst/>
          </a:prstGeom>
          <a:noFill/>
        </p:spPr>
        <p:txBody>
          <a:bodyPr wrap="square" rtlCol="0">
            <a:spAutoFit/>
          </a:bodyPr>
          <a:lstStyle/>
          <a:p>
            <a:r>
              <a:rPr lang="en-US" b="1">
                <a:solidFill>
                  <a:schemeClr val="bg1"/>
                </a:solidFill>
              </a:rPr>
              <a:t>03</a:t>
            </a:r>
          </a:p>
        </p:txBody>
      </p:sp>
      <p:sp>
        <p:nvSpPr>
          <p:cNvPr id="71" name="TextBox 70"/>
          <p:cNvSpPr txBox="1"/>
          <p:nvPr/>
        </p:nvSpPr>
        <p:spPr>
          <a:xfrm>
            <a:off x="4730321" y="4391140"/>
            <a:ext cx="440081" cy="369332"/>
          </a:xfrm>
          <a:prstGeom prst="rect">
            <a:avLst/>
          </a:prstGeom>
          <a:noFill/>
        </p:spPr>
        <p:txBody>
          <a:bodyPr wrap="square" rtlCol="0">
            <a:spAutoFit/>
          </a:bodyPr>
          <a:lstStyle/>
          <a:p>
            <a:r>
              <a:rPr lang="en-US" b="1">
                <a:solidFill>
                  <a:schemeClr val="bg1"/>
                </a:solidFill>
              </a:rPr>
              <a:t>04</a:t>
            </a:r>
          </a:p>
        </p:txBody>
      </p:sp>
      <p:sp>
        <p:nvSpPr>
          <p:cNvPr id="72" name="TextBox 71"/>
          <p:cNvSpPr txBox="1"/>
          <p:nvPr/>
        </p:nvSpPr>
        <p:spPr>
          <a:xfrm>
            <a:off x="3901452" y="5733790"/>
            <a:ext cx="440081" cy="369332"/>
          </a:xfrm>
          <a:prstGeom prst="rect">
            <a:avLst/>
          </a:prstGeom>
          <a:noFill/>
        </p:spPr>
        <p:txBody>
          <a:bodyPr wrap="square" rtlCol="0">
            <a:spAutoFit/>
          </a:bodyPr>
          <a:lstStyle/>
          <a:p>
            <a:r>
              <a:rPr lang="en-US" b="1">
                <a:solidFill>
                  <a:schemeClr val="bg1"/>
                </a:solidFill>
              </a:rPr>
              <a:t>05</a:t>
            </a:r>
          </a:p>
        </p:txBody>
      </p:sp>
      <p:sp>
        <p:nvSpPr>
          <p:cNvPr id="73" name="TextBox 72"/>
          <p:cNvSpPr txBox="1"/>
          <p:nvPr/>
        </p:nvSpPr>
        <p:spPr>
          <a:xfrm>
            <a:off x="982164" y="2824428"/>
            <a:ext cx="1562301" cy="830997"/>
          </a:xfrm>
          <a:prstGeom prst="rect">
            <a:avLst/>
          </a:prstGeom>
          <a:noFill/>
        </p:spPr>
        <p:txBody>
          <a:bodyPr wrap="square" rtlCol="0">
            <a:spAutoFit/>
          </a:bodyPr>
          <a:lstStyle/>
          <a:p>
            <a:r>
              <a:rPr lang="en-US" sz="2400" b="1" err="1">
                <a:solidFill>
                  <a:srgbClr val="FF0000"/>
                </a:solidFill>
              </a:rPr>
              <a:t>Nội</a:t>
            </a:r>
            <a:r>
              <a:rPr lang="en-US" sz="2400" b="1">
                <a:solidFill>
                  <a:srgbClr val="FF0000"/>
                </a:solidFill>
              </a:rPr>
              <a:t> dung</a:t>
            </a:r>
          </a:p>
          <a:p>
            <a:r>
              <a:rPr lang="en-US" sz="2400" b="1" err="1">
                <a:solidFill>
                  <a:srgbClr val="FF0000"/>
                </a:solidFill>
              </a:rPr>
              <a:t>trình</a:t>
            </a:r>
            <a:r>
              <a:rPr lang="en-US" sz="2400" b="1">
                <a:solidFill>
                  <a:srgbClr val="FF0000"/>
                </a:solidFill>
              </a:rPr>
              <a:t> </a:t>
            </a:r>
            <a:r>
              <a:rPr lang="en-US" sz="2400" b="1" err="1">
                <a:solidFill>
                  <a:srgbClr val="FF0000"/>
                </a:solidFill>
              </a:rPr>
              <a:t>bày</a:t>
            </a:r>
            <a:r>
              <a:rPr lang="en-US" sz="2400" b="1">
                <a:solidFill>
                  <a:srgbClr val="FF0000"/>
                </a:solidFill>
              </a:rPr>
              <a:t> </a:t>
            </a:r>
          </a:p>
        </p:txBody>
      </p:sp>
      <p:sp>
        <p:nvSpPr>
          <p:cNvPr id="75" name="TextBox 74"/>
          <p:cNvSpPr txBox="1"/>
          <p:nvPr/>
        </p:nvSpPr>
        <p:spPr>
          <a:xfrm>
            <a:off x="4608340" y="507188"/>
            <a:ext cx="4782451" cy="369332"/>
          </a:xfrm>
          <a:prstGeom prst="rect">
            <a:avLst/>
          </a:prstGeom>
          <a:noFill/>
        </p:spPr>
        <p:txBody>
          <a:bodyPr wrap="square" rtlCol="0">
            <a:spAutoFit/>
          </a:bodyPr>
          <a:lstStyle/>
          <a:p>
            <a:pPr algn="ctr"/>
            <a:r>
              <a:rPr lang="en-US" b="1" err="1">
                <a:solidFill>
                  <a:srgbClr val="7030A0"/>
                </a:solidFill>
              </a:rPr>
              <a:t>Giới</a:t>
            </a:r>
            <a:r>
              <a:rPr lang="en-US" b="1">
                <a:solidFill>
                  <a:srgbClr val="7030A0"/>
                </a:solidFill>
              </a:rPr>
              <a:t> </a:t>
            </a:r>
            <a:r>
              <a:rPr lang="en-US" b="1" err="1">
                <a:solidFill>
                  <a:srgbClr val="7030A0"/>
                </a:solidFill>
              </a:rPr>
              <a:t>thiệu</a:t>
            </a:r>
            <a:r>
              <a:rPr lang="en-US" b="1">
                <a:solidFill>
                  <a:srgbClr val="7030A0"/>
                </a:solidFill>
              </a:rPr>
              <a:t> </a:t>
            </a:r>
            <a:r>
              <a:rPr lang="en-US" b="1" err="1">
                <a:solidFill>
                  <a:srgbClr val="7030A0"/>
                </a:solidFill>
              </a:rPr>
              <a:t>tổng</a:t>
            </a:r>
            <a:r>
              <a:rPr lang="en-US" b="1">
                <a:solidFill>
                  <a:srgbClr val="7030A0"/>
                </a:solidFill>
              </a:rPr>
              <a:t> </a:t>
            </a:r>
            <a:r>
              <a:rPr lang="en-US" b="1" err="1">
                <a:solidFill>
                  <a:srgbClr val="7030A0"/>
                </a:solidFill>
              </a:rPr>
              <a:t>quan</a:t>
            </a:r>
            <a:r>
              <a:rPr lang="en-US" b="1">
                <a:solidFill>
                  <a:srgbClr val="7030A0"/>
                </a:solidFill>
              </a:rPr>
              <a:t> thiết kế hệ thống</a:t>
            </a:r>
          </a:p>
        </p:txBody>
      </p:sp>
      <p:sp>
        <p:nvSpPr>
          <p:cNvPr id="76" name="TextBox 75"/>
          <p:cNvSpPr txBox="1"/>
          <p:nvPr/>
        </p:nvSpPr>
        <p:spPr>
          <a:xfrm>
            <a:off x="5374020" y="1781173"/>
            <a:ext cx="4684380" cy="369332"/>
          </a:xfrm>
          <a:prstGeom prst="rect">
            <a:avLst/>
          </a:prstGeom>
          <a:noFill/>
        </p:spPr>
        <p:txBody>
          <a:bodyPr wrap="square" rtlCol="0">
            <a:spAutoFit/>
          </a:bodyPr>
          <a:lstStyle/>
          <a:p>
            <a:pPr algn="ctr"/>
            <a:r>
              <a:rPr lang="en-US" b="1" err="1">
                <a:solidFill>
                  <a:srgbClr val="7030A0"/>
                </a:solidFill>
              </a:rPr>
              <a:t>Phần</a:t>
            </a:r>
            <a:r>
              <a:rPr lang="en-US" b="1">
                <a:solidFill>
                  <a:srgbClr val="7030A0"/>
                </a:solidFill>
              </a:rPr>
              <a:t> </a:t>
            </a:r>
            <a:r>
              <a:rPr lang="en-US" b="1" err="1">
                <a:solidFill>
                  <a:srgbClr val="7030A0"/>
                </a:solidFill>
              </a:rPr>
              <a:t>thiết</a:t>
            </a:r>
            <a:r>
              <a:rPr lang="en-US" b="1">
                <a:solidFill>
                  <a:srgbClr val="7030A0"/>
                </a:solidFill>
              </a:rPr>
              <a:t> </a:t>
            </a:r>
            <a:r>
              <a:rPr lang="en-US" b="1" err="1">
                <a:solidFill>
                  <a:srgbClr val="7030A0"/>
                </a:solidFill>
              </a:rPr>
              <a:t>kế</a:t>
            </a:r>
            <a:r>
              <a:rPr lang="en-US" b="1">
                <a:solidFill>
                  <a:srgbClr val="7030A0"/>
                </a:solidFill>
              </a:rPr>
              <a:t> </a:t>
            </a:r>
            <a:r>
              <a:rPr lang="en-US" b="1" err="1">
                <a:solidFill>
                  <a:srgbClr val="7030A0"/>
                </a:solidFill>
              </a:rPr>
              <a:t>cơ</a:t>
            </a:r>
            <a:r>
              <a:rPr lang="en-US" b="1">
                <a:solidFill>
                  <a:srgbClr val="7030A0"/>
                </a:solidFill>
              </a:rPr>
              <a:t> </a:t>
            </a:r>
            <a:r>
              <a:rPr lang="en-US" b="1" err="1">
                <a:solidFill>
                  <a:srgbClr val="7030A0"/>
                </a:solidFill>
              </a:rPr>
              <a:t>khí</a:t>
            </a:r>
            <a:r>
              <a:rPr lang="en-US" b="1">
                <a:solidFill>
                  <a:srgbClr val="7030A0"/>
                </a:solidFill>
              </a:rPr>
              <a:t> </a:t>
            </a:r>
            <a:r>
              <a:rPr lang="en-US" b="1" err="1">
                <a:solidFill>
                  <a:srgbClr val="7030A0"/>
                </a:solidFill>
              </a:rPr>
              <a:t>và</a:t>
            </a:r>
            <a:r>
              <a:rPr lang="en-US" b="1">
                <a:solidFill>
                  <a:srgbClr val="7030A0"/>
                </a:solidFill>
              </a:rPr>
              <a:t> </a:t>
            </a:r>
            <a:r>
              <a:rPr lang="en-US" b="1" err="1">
                <a:solidFill>
                  <a:srgbClr val="7030A0"/>
                </a:solidFill>
              </a:rPr>
              <a:t>điện</a:t>
            </a:r>
            <a:r>
              <a:rPr lang="en-US" b="1">
                <a:solidFill>
                  <a:srgbClr val="7030A0"/>
                </a:solidFill>
              </a:rPr>
              <a:t> </a:t>
            </a:r>
          </a:p>
        </p:txBody>
      </p:sp>
      <p:sp>
        <p:nvSpPr>
          <p:cNvPr id="77" name="TextBox 76"/>
          <p:cNvSpPr txBox="1"/>
          <p:nvPr/>
        </p:nvSpPr>
        <p:spPr>
          <a:xfrm>
            <a:off x="5307228" y="4438954"/>
            <a:ext cx="4633853" cy="369332"/>
          </a:xfrm>
          <a:prstGeom prst="rect">
            <a:avLst/>
          </a:prstGeom>
          <a:noFill/>
        </p:spPr>
        <p:txBody>
          <a:bodyPr wrap="square" rtlCol="0">
            <a:spAutoFit/>
          </a:bodyPr>
          <a:lstStyle/>
          <a:p>
            <a:pPr algn="ctr"/>
            <a:r>
              <a:rPr lang="en-US" b="1" err="1">
                <a:solidFill>
                  <a:srgbClr val="7030A0"/>
                </a:solidFill>
              </a:rPr>
              <a:t>Kết</a:t>
            </a:r>
            <a:r>
              <a:rPr lang="en-US" b="1">
                <a:solidFill>
                  <a:srgbClr val="7030A0"/>
                </a:solidFill>
              </a:rPr>
              <a:t> </a:t>
            </a:r>
            <a:r>
              <a:rPr lang="en-US" b="1" err="1">
                <a:solidFill>
                  <a:srgbClr val="7030A0"/>
                </a:solidFill>
              </a:rPr>
              <a:t>quả</a:t>
            </a:r>
            <a:r>
              <a:rPr lang="en-US" b="1">
                <a:solidFill>
                  <a:srgbClr val="7030A0"/>
                </a:solidFill>
              </a:rPr>
              <a:t> </a:t>
            </a:r>
            <a:r>
              <a:rPr lang="en-US" b="1" err="1">
                <a:solidFill>
                  <a:srgbClr val="7030A0"/>
                </a:solidFill>
              </a:rPr>
              <a:t>đạt</a:t>
            </a:r>
            <a:r>
              <a:rPr lang="en-US" b="1">
                <a:solidFill>
                  <a:srgbClr val="7030A0"/>
                </a:solidFill>
              </a:rPr>
              <a:t> </a:t>
            </a:r>
            <a:r>
              <a:rPr lang="en-US" b="1" err="1">
                <a:solidFill>
                  <a:srgbClr val="7030A0"/>
                </a:solidFill>
              </a:rPr>
              <a:t>được</a:t>
            </a:r>
            <a:r>
              <a:rPr lang="en-US" b="1">
                <a:solidFill>
                  <a:srgbClr val="7030A0"/>
                </a:solidFill>
              </a:rPr>
              <a:t> </a:t>
            </a:r>
          </a:p>
        </p:txBody>
      </p:sp>
      <p:sp>
        <p:nvSpPr>
          <p:cNvPr id="78" name="TextBox 77"/>
          <p:cNvSpPr txBox="1"/>
          <p:nvPr/>
        </p:nvSpPr>
        <p:spPr>
          <a:xfrm>
            <a:off x="5912896" y="3137795"/>
            <a:ext cx="4673686" cy="369332"/>
          </a:xfrm>
          <a:prstGeom prst="rect">
            <a:avLst/>
          </a:prstGeom>
          <a:noFill/>
        </p:spPr>
        <p:txBody>
          <a:bodyPr wrap="square" rtlCol="0">
            <a:spAutoFit/>
          </a:bodyPr>
          <a:lstStyle/>
          <a:p>
            <a:pPr algn="ctr"/>
            <a:r>
              <a:rPr lang="en-US" b="1" err="1">
                <a:solidFill>
                  <a:srgbClr val="7030A0"/>
                </a:solidFill>
              </a:rPr>
              <a:t>Lập</a:t>
            </a:r>
            <a:r>
              <a:rPr lang="en-US" b="1">
                <a:solidFill>
                  <a:srgbClr val="7030A0"/>
                </a:solidFill>
              </a:rPr>
              <a:t> </a:t>
            </a:r>
            <a:r>
              <a:rPr lang="en-US" b="1" err="1">
                <a:solidFill>
                  <a:srgbClr val="7030A0"/>
                </a:solidFill>
              </a:rPr>
              <a:t>trình</a:t>
            </a:r>
            <a:r>
              <a:rPr lang="en-US" b="1">
                <a:solidFill>
                  <a:srgbClr val="7030A0"/>
                </a:solidFill>
              </a:rPr>
              <a:t> </a:t>
            </a:r>
            <a:r>
              <a:rPr lang="en-US" b="1" err="1">
                <a:solidFill>
                  <a:srgbClr val="7030A0"/>
                </a:solidFill>
              </a:rPr>
              <a:t>và</a:t>
            </a:r>
            <a:r>
              <a:rPr lang="en-US" b="1">
                <a:solidFill>
                  <a:srgbClr val="7030A0"/>
                </a:solidFill>
              </a:rPr>
              <a:t> </a:t>
            </a:r>
            <a:r>
              <a:rPr lang="en-US" b="1" err="1">
                <a:solidFill>
                  <a:srgbClr val="7030A0"/>
                </a:solidFill>
              </a:rPr>
              <a:t>điều</a:t>
            </a:r>
            <a:r>
              <a:rPr lang="en-US" b="1">
                <a:solidFill>
                  <a:srgbClr val="7030A0"/>
                </a:solidFill>
              </a:rPr>
              <a:t> </a:t>
            </a:r>
            <a:r>
              <a:rPr lang="en-US" b="1" err="1">
                <a:solidFill>
                  <a:srgbClr val="7030A0"/>
                </a:solidFill>
              </a:rPr>
              <a:t>khiển</a:t>
            </a:r>
            <a:r>
              <a:rPr lang="en-US" b="1">
                <a:solidFill>
                  <a:srgbClr val="7030A0"/>
                </a:solidFill>
              </a:rPr>
              <a:t> </a:t>
            </a:r>
            <a:r>
              <a:rPr lang="en-US" b="1" err="1">
                <a:solidFill>
                  <a:srgbClr val="7030A0"/>
                </a:solidFill>
              </a:rPr>
              <a:t>hệ</a:t>
            </a:r>
            <a:r>
              <a:rPr lang="en-US" b="1">
                <a:solidFill>
                  <a:srgbClr val="7030A0"/>
                </a:solidFill>
              </a:rPr>
              <a:t> </a:t>
            </a:r>
            <a:r>
              <a:rPr lang="en-US" b="1" err="1">
                <a:solidFill>
                  <a:srgbClr val="7030A0"/>
                </a:solidFill>
              </a:rPr>
              <a:t>thống</a:t>
            </a:r>
            <a:endParaRPr lang="en-US" b="1">
              <a:solidFill>
                <a:srgbClr val="7030A0"/>
              </a:solidFill>
            </a:endParaRPr>
          </a:p>
        </p:txBody>
      </p:sp>
      <p:sp>
        <p:nvSpPr>
          <p:cNvPr id="79" name="TextBox 78"/>
          <p:cNvSpPr txBox="1"/>
          <p:nvPr/>
        </p:nvSpPr>
        <p:spPr>
          <a:xfrm>
            <a:off x="4550119" y="5775311"/>
            <a:ext cx="4778650" cy="369332"/>
          </a:xfrm>
          <a:prstGeom prst="rect">
            <a:avLst/>
          </a:prstGeom>
          <a:noFill/>
        </p:spPr>
        <p:txBody>
          <a:bodyPr wrap="square" rtlCol="0">
            <a:spAutoFit/>
          </a:bodyPr>
          <a:lstStyle/>
          <a:p>
            <a:pPr algn="ctr"/>
            <a:r>
              <a:rPr lang="en-US" b="1" err="1">
                <a:solidFill>
                  <a:srgbClr val="7030A0"/>
                </a:solidFill>
              </a:rPr>
              <a:t>Kết</a:t>
            </a:r>
            <a:r>
              <a:rPr lang="en-US" b="1">
                <a:solidFill>
                  <a:srgbClr val="7030A0"/>
                </a:solidFill>
              </a:rPr>
              <a:t> </a:t>
            </a:r>
            <a:r>
              <a:rPr lang="en-US" b="1" err="1">
                <a:solidFill>
                  <a:srgbClr val="7030A0"/>
                </a:solidFill>
              </a:rPr>
              <a:t>luận</a:t>
            </a:r>
            <a:r>
              <a:rPr lang="en-US" b="1">
                <a:solidFill>
                  <a:srgbClr val="7030A0"/>
                </a:solidFill>
              </a:rPr>
              <a:t> </a:t>
            </a:r>
            <a:r>
              <a:rPr lang="en-US" b="1" err="1">
                <a:solidFill>
                  <a:srgbClr val="7030A0"/>
                </a:solidFill>
              </a:rPr>
              <a:t>đồ</a:t>
            </a:r>
            <a:r>
              <a:rPr lang="en-US" b="1">
                <a:solidFill>
                  <a:srgbClr val="7030A0"/>
                </a:solidFill>
              </a:rPr>
              <a:t> án và hướng phát triển</a:t>
            </a:r>
          </a:p>
        </p:txBody>
      </p:sp>
      <p:pic>
        <p:nvPicPr>
          <p:cNvPr id="46" name="Picture 45">
            <a:extLst>
              <a:ext uri="{FF2B5EF4-FFF2-40B4-BE49-F238E27FC236}">
                <a16:creationId xmlns:a16="http://schemas.microsoft.com/office/drawing/2014/main" id="{EECBE4B1-E403-4F36-9992-F627869BFB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876" y="5821876"/>
            <a:ext cx="1036124" cy="1036124"/>
          </a:xfrm>
          <a:prstGeom prst="rect">
            <a:avLst/>
          </a:prstGeom>
        </p:spPr>
      </p:pic>
    </p:spTree>
    <p:extLst>
      <p:ext uri="{BB962C8B-B14F-4D97-AF65-F5344CB8AC3E}">
        <p14:creationId xmlns:p14="http://schemas.microsoft.com/office/powerpoint/2010/main" val="307517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7CCF3404-1123-4637-877E-53B90E672E32}"/>
              </a:ext>
            </a:extLst>
          </p:cNvPr>
          <p:cNvSpPr/>
          <p:nvPr/>
        </p:nvSpPr>
        <p:spPr>
          <a:xfrm>
            <a:off x="614373" y="348619"/>
            <a:ext cx="701196" cy="6825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99B63-33D3-44EC-9846-E14EA589D7EC}"/>
              </a:ext>
            </a:extLst>
          </p:cNvPr>
          <p:cNvSpPr>
            <a:spLocks noGrp="1"/>
          </p:cNvSpPr>
          <p:nvPr>
            <p:ph type="ctrTitle"/>
          </p:nvPr>
        </p:nvSpPr>
        <p:spPr>
          <a:xfrm>
            <a:off x="1164986" y="3551647"/>
            <a:ext cx="9144000" cy="871807"/>
          </a:xfrm>
        </p:spPr>
        <p:txBody>
          <a:bodyPr>
            <a:normAutofit fontScale="90000"/>
          </a:bodyPr>
          <a:lstStyle/>
          <a:p>
            <a:pPr marR="179701">
              <a:lnSpc>
                <a:spcPct val="107000"/>
              </a:lnSpc>
              <a:spcBef>
                <a:spcPts val="500"/>
              </a:spcBef>
              <a:spcAft>
                <a:spcPts val="500"/>
              </a:spcAft>
            </a:pPr>
            <a:br>
              <a:rPr lang="vi-VN" sz="2800">
                <a:latin typeface="Calibri" panose="020F0502020204030204" pitchFamily="34" charset="0"/>
                <a:cs typeface="Times New Roman" panose="02020603050405020304" pitchFamily="18" charset="0"/>
              </a:rPr>
            </a:br>
            <a:endParaRPr lang="en-US" sz="2800"/>
          </a:p>
        </p:txBody>
      </p:sp>
      <p:sp>
        <p:nvSpPr>
          <p:cNvPr id="12" name="TextBox 11">
            <a:extLst>
              <a:ext uri="{FF2B5EF4-FFF2-40B4-BE49-F238E27FC236}">
                <a16:creationId xmlns:a16="http://schemas.microsoft.com/office/drawing/2014/main" id="{93A862D5-7FD6-41AB-ACA0-7C222ED69439}"/>
              </a:ext>
            </a:extLst>
          </p:cNvPr>
          <p:cNvSpPr txBox="1"/>
          <p:nvPr/>
        </p:nvSpPr>
        <p:spPr>
          <a:xfrm>
            <a:off x="719043" y="428265"/>
            <a:ext cx="701196"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a:solidFill>
                  <a:srgbClr val="FF0000"/>
                </a:solidFill>
              </a:rPr>
              <a:t> </a:t>
            </a:r>
          </a:p>
        </p:txBody>
      </p:sp>
      <p:sp>
        <p:nvSpPr>
          <p:cNvPr id="13" name="TextBox 12">
            <a:extLst>
              <a:ext uri="{FF2B5EF4-FFF2-40B4-BE49-F238E27FC236}">
                <a16:creationId xmlns:a16="http://schemas.microsoft.com/office/drawing/2014/main" id="{CD1C4B92-CF9B-4D05-A427-44810F52CB4A}"/>
              </a:ext>
            </a:extLst>
          </p:cNvPr>
          <p:cNvSpPr txBox="1"/>
          <p:nvPr/>
        </p:nvSpPr>
        <p:spPr>
          <a:xfrm>
            <a:off x="1164986" y="1298898"/>
            <a:ext cx="10788376" cy="4735592"/>
          </a:xfrm>
          <a:prstGeom prst="rect">
            <a:avLst/>
          </a:prstGeom>
          <a:noFill/>
        </p:spPr>
        <p:txBody>
          <a:bodyPr wrap="square" rtlCol="0">
            <a:spAutoFit/>
          </a:bodyPr>
          <a:lstStyle/>
          <a:p>
            <a:pPr>
              <a:lnSpc>
                <a:spcPct val="107000"/>
              </a:lnSpc>
              <a:spcAft>
                <a:spcPts val="800"/>
              </a:spcAft>
            </a:pPr>
            <a:r>
              <a:rPr lang="en-US" sz="2400">
                <a:latin typeface="Times New Roman" panose="02020603050405020304" pitchFamily="18" charset="0"/>
                <a:cs typeface="Times New Roman" panose="02020603050405020304" pitchFamily="18" charset="0"/>
              </a:rPr>
              <a:t>Mục đích của hệ thống: </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 Phục vụ nhu cầu thực hành thí nghiệm, giúp các bạn sinh viên tiếp cận và làm quen với các vi điều khiển, các thiết bị điện, điện tử…</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Đưa những lý thuyết trên sách vở áp dụng vào thực tế, giúp các bạn sinh viên có cái nhìn trực quan thực tế hơn khi học tập</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Tạo niềm đam mê hứng thú khi học tập </a:t>
            </a:r>
          </a:p>
          <a:p>
            <a:pPr>
              <a:lnSpc>
                <a:spcPct val="107000"/>
              </a:lnSpc>
              <a:spcAft>
                <a:spcPts val="800"/>
              </a:spcAft>
            </a:pPr>
            <a:r>
              <a:rPr lang="en-US" sz="2400">
                <a:latin typeface="Times New Roman" panose="02020603050405020304" pitchFamily="18" charset="0"/>
                <a:cs typeface="Times New Roman" panose="02020603050405020304" pitchFamily="18" charset="0"/>
              </a:rPr>
              <a:t>Yêu cầu của hệ thống:</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Camera nhận dạng được các khối màu cơ bản.</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Hệ thống phân loại được hình dạng các khối màu.</a:t>
            </a:r>
          </a:p>
          <a:p>
            <a:pPr marL="342900" indent="-342900">
              <a:lnSpc>
                <a:spcPct val="107000"/>
              </a:lnSpc>
              <a:spcAft>
                <a:spcPts val="800"/>
              </a:spcAf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Hệ thống hoạt động trơn tru ổn định đáp ứng nhanh các yêu cầu đề ra.</a:t>
            </a:r>
          </a:p>
        </p:txBody>
      </p:sp>
      <p:sp>
        <p:nvSpPr>
          <p:cNvPr id="6" name="TextBox 5">
            <a:extLst>
              <a:ext uri="{FF2B5EF4-FFF2-40B4-BE49-F238E27FC236}">
                <a16:creationId xmlns:a16="http://schemas.microsoft.com/office/drawing/2014/main" id="{29992E54-51DE-42D0-A25B-C857D4733244}"/>
              </a:ext>
            </a:extLst>
          </p:cNvPr>
          <p:cNvSpPr txBox="1"/>
          <p:nvPr/>
        </p:nvSpPr>
        <p:spPr>
          <a:xfrm>
            <a:off x="1408178" y="490590"/>
            <a:ext cx="5420639" cy="460895"/>
          </a:xfrm>
          <a:prstGeom prst="rect">
            <a:avLst/>
          </a:prstGeom>
          <a:noFill/>
        </p:spPr>
        <p:txBody>
          <a:bodyPr wrap="square" rtlCol="0">
            <a:spAutoFit/>
          </a:bodyPr>
          <a:lstStyle/>
          <a:p>
            <a:pPr>
              <a:lnSpc>
                <a:spcPct val="107000"/>
              </a:lnSpc>
              <a:spcAft>
                <a:spcPts val="800"/>
              </a:spcAft>
            </a:pPr>
            <a:r>
              <a:rPr lang="en-US" sz="2400" err="1">
                <a:latin typeface="Times New Roman" panose="02020603050405020304" pitchFamily="18" charset="0"/>
                <a:cs typeface="Times New Roman" panose="02020603050405020304" pitchFamily="18" charset="0"/>
              </a:rPr>
              <a:t>Giới</a:t>
            </a:r>
            <a:r>
              <a:rPr lang="en-US" sz="2400">
                <a:latin typeface="Times New Roman" panose="02020603050405020304" pitchFamily="18" charset="0"/>
                <a:cs typeface="Times New Roman" panose="02020603050405020304" pitchFamily="18" charset="0"/>
              </a:rPr>
              <a:t> thiệu mục đích yêu cầu của hệ thống</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035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0D320-47DC-4706-8027-20BB1B48512A}"/>
              </a:ext>
            </a:extLst>
          </p:cNvPr>
          <p:cNvSpPr>
            <a:spLocks noGrp="1"/>
          </p:cNvSpPr>
          <p:nvPr>
            <p:ph type="sldNum" idx="12"/>
          </p:nvPr>
        </p:nvSpPr>
        <p:spPr/>
        <p:txBody>
          <a:bodyPr/>
          <a:lstStyle/>
          <a:p>
            <a:pPr algn="l"/>
            <a:fld id="{00000000-1234-1234-1234-123412341234}" type="slidenum">
              <a:rPr lang="en" smtClean="0"/>
              <a:pPr algn="l"/>
              <a:t>6</a:t>
            </a:fld>
            <a:endParaRPr lang="en"/>
          </a:p>
        </p:txBody>
      </p:sp>
      <p:pic>
        <p:nvPicPr>
          <p:cNvPr id="5" name="Picture 4">
            <a:extLst>
              <a:ext uri="{FF2B5EF4-FFF2-40B4-BE49-F238E27FC236}">
                <a16:creationId xmlns:a16="http://schemas.microsoft.com/office/drawing/2014/main" id="{A4D79372-A4A7-4611-B5DD-66E5B90EA161}"/>
              </a:ext>
            </a:extLst>
          </p:cNvPr>
          <p:cNvPicPr>
            <a:picLocks noChangeAspect="1"/>
          </p:cNvPicPr>
          <p:nvPr/>
        </p:nvPicPr>
        <p:blipFill>
          <a:blip r:embed="rId2"/>
          <a:stretch>
            <a:fillRect/>
          </a:stretch>
        </p:blipFill>
        <p:spPr>
          <a:xfrm>
            <a:off x="406777" y="1551108"/>
            <a:ext cx="5256604" cy="3755783"/>
          </a:xfrm>
          <a:prstGeom prst="rect">
            <a:avLst/>
          </a:prstGeom>
        </p:spPr>
      </p:pic>
      <p:pic>
        <p:nvPicPr>
          <p:cNvPr id="6" name="Picture 5">
            <a:extLst>
              <a:ext uri="{FF2B5EF4-FFF2-40B4-BE49-F238E27FC236}">
                <a16:creationId xmlns:a16="http://schemas.microsoft.com/office/drawing/2014/main" id="{C49DC0EB-D034-4276-A4BA-9A321F53C218}"/>
              </a:ext>
            </a:extLst>
          </p:cNvPr>
          <p:cNvPicPr>
            <a:picLocks noChangeAspect="1"/>
          </p:cNvPicPr>
          <p:nvPr/>
        </p:nvPicPr>
        <p:blipFill>
          <a:blip r:embed="rId3"/>
          <a:stretch>
            <a:fillRect/>
          </a:stretch>
        </p:blipFill>
        <p:spPr>
          <a:xfrm>
            <a:off x="6096000" y="1551107"/>
            <a:ext cx="5829647" cy="3755783"/>
          </a:xfrm>
          <a:prstGeom prst="rect">
            <a:avLst/>
          </a:prstGeom>
        </p:spPr>
      </p:pic>
      <p:sp>
        <p:nvSpPr>
          <p:cNvPr id="11" name="TextBox 10">
            <a:extLst>
              <a:ext uri="{FF2B5EF4-FFF2-40B4-BE49-F238E27FC236}">
                <a16:creationId xmlns:a16="http://schemas.microsoft.com/office/drawing/2014/main" id="{D0FF6EED-BACA-47D4-8AE3-6DE24DE9D121}"/>
              </a:ext>
            </a:extLst>
          </p:cNvPr>
          <p:cNvSpPr txBox="1"/>
          <p:nvPr/>
        </p:nvSpPr>
        <p:spPr>
          <a:xfrm>
            <a:off x="5560276" y="5690548"/>
            <a:ext cx="6901094" cy="677108"/>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Hình 2: Hệ thống phân loại sản phẩm theo kích thước</a:t>
            </a:r>
          </a:p>
          <a:p>
            <a:endParaRPr lang="en-US"/>
          </a:p>
        </p:txBody>
      </p:sp>
      <p:sp>
        <p:nvSpPr>
          <p:cNvPr id="12" name="TextBox 11">
            <a:extLst>
              <a:ext uri="{FF2B5EF4-FFF2-40B4-BE49-F238E27FC236}">
                <a16:creationId xmlns:a16="http://schemas.microsoft.com/office/drawing/2014/main" id="{79DD58FF-1B8D-4D29-92A2-86B210003162}"/>
              </a:ext>
            </a:extLst>
          </p:cNvPr>
          <p:cNvSpPr txBox="1"/>
          <p:nvPr/>
        </p:nvSpPr>
        <p:spPr>
          <a:xfrm>
            <a:off x="397050" y="5670659"/>
            <a:ext cx="5421677" cy="677108"/>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Hình 1: Hệ thống phân loại sản phẩm theo màu sắc</a:t>
            </a:r>
          </a:p>
          <a:p>
            <a:endParaRPr lang="en-US"/>
          </a:p>
        </p:txBody>
      </p:sp>
      <p:sp>
        <p:nvSpPr>
          <p:cNvPr id="14" name="TextBox 13">
            <a:extLst>
              <a:ext uri="{FF2B5EF4-FFF2-40B4-BE49-F238E27FC236}">
                <a16:creationId xmlns:a16="http://schemas.microsoft.com/office/drawing/2014/main" id="{0452F8E8-220D-47D7-AC5E-4FB60C3587D0}"/>
              </a:ext>
            </a:extLst>
          </p:cNvPr>
          <p:cNvSpPr txBox="1"/>
          <p:nvPr/>
        </p:nvSpPr>
        <p:spPr>
          <a:xfrm>
            <a:off x="-335018" y="767340"/>
            <a:ext cx="6094324" cy="400110"/>
          </a:xfrm>
          <a:prstGeom prst="rect">
            <a:avLst/>
          </a:prstGeom>
          <a:noFill/>
        </p:spPr>
        <p:txBody>
          <a:bodyPr wrap="square">
            <a:spAutoFit/>
          </a:bodyPr>
          <a:lstStyle/>
          <a:p>
            <a:pPr marL="285750" indent="-285750" algn="ctr">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Một số hệ thống phân loại sản phẩm</a:t>
            </a:r>
          </a:p>
        </p:txBody>
      </p:sp>
      <p:sp>
        <p:nvSpPr>
          <p:cNvPr id="20" name="Rounded Rectangle 44">
            <a:extLst>
              <a:ext uri="{FF2B5EF4-FFF2-40B4-BE49-F238E27FC236}">
                <a16:creationId xmlns:a16="http://schemas.microsoft.com/office/drawing/2014/main" id="{02A73F7E-9711-481E-994C-95DE7317E574}"/>
              </a:ext>
            </a:extLst>
          </p:cNvPr>
          <p:cNvSpPr/>
          <p:nvPr/>
        </p:nvSpPr>
        <p:spPr>
          <a:xfrm>
            <a:off x="278990" y="61025"/>
            <a:ext cx="4477836" cy="582183"/>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CC9A936-FD41-4EE3-9F2A-E5849435B4CB}"/>
              </a:ext>
            </a:extLst>
          </p:cNvPr>
          <p:cNvSpPr/>
          <p:nvPr/>
        </p:nvSpPr>
        <p:spPr>
          <a:xfrm>
            <a:off x="406777" y="136525"/>
            <a:ext cx="428625" cy="428625"/>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FAFA31-A245-4939-8897-64E228E17545}"/>
              </a:ext>
            </a:extLst>
          </p:cNvPr>
          <p:cNvSpPr txBox="1"/>
          <p:nvPr/>
        </p:nvSpPr>
        <p:spPr>
          <a:xfrm>
            <a:off x="406777" y="185834"/>
            <a:ext cx="440081" cy="369332"/>
          </a:xfrm>
          <a:prstGeom prst="rect">
            <a:avLst/>
          </a:prstGeom>
          <a:noFill/>
        </p:spPr>
        <p:txBody>
          <a:bodyPr wrap="square" rtlCol="0">
            <a:spAutoFit/>
          </a:bodyPr>
          <a:lstStyle/>
          <a:p>
            <a:r>
              <a:rPr lang="en-US" b="1">
                <a:solidFill>
                  <a:schemeClr val="bg1"/>
                </a:solidFill>
              </a:rPr>
              <a:t>01</a:t>
            </a:r>
          </a:p>
        </p:txBody>
      </p:sp>
      <p:sp>
        <p:nvSpPr>
          <p:cNvPr id="23" name="TextBox 22">
            <a:extLst>
              <a:ext uri="{FF2B5EF4-FFF2-40B4-BE49-F238E27FC236}">
                <a16:creationId xmlns:a16="http://schemas.microsoft.com/office/drawing/2014/main" id="{533EC56E-FE96-4FEC-9D24-8D1C4B8BFB0F}"/>
              </a:ext>
            </a:extLst>
          </p:cNvPr>
          <p:cNvSpPr txBox="1"/>
          <p:nvPr/>
        </p:nvSpPr>
        <p:spPr>
          <a:xfrm>
            <a:off x="395321" y="185157"/>
            <a:ext cx="4782451" cy="369332"/>
          </a:xfrm>
          <a:prstGeom prst="rect">
            <a:avLst/>
          </a:prstGeom>
          <a:noFill/>
        </p:spPr>
        <p:txBody>
          <a:bodyPr wrap="square" rtlCol="0">
            <a:spAutoFit/>
          </a:bodyPr>
          <a:lstStyle/>
          <a:p>
            <a:pPr algn="ctr"/>
            <a:r>
              <a:rPr lang="en-US" b="1" err="1">
                <a:solidFill>
                  <a:srgbClr val="7030A0"/>
                </a:solidFill>
              </a:rPr>
              <a:t>Giới</a:t>
            </a:r>
            <a:r>
              <a:rPr lang="en-US" b="1">
                <a:solidFill>
                  <a:srgbClr val="7030A0"/>
                </a:solidFill>
              </a:rPr>
              <a:t> </a:t>
            </a:r>
            <a:r>
              <a:rPr lang="en-US" b="1" err="1">
                <a:solidFill>
                  <a:srgbClr val="7030A0"/>
                </a:solidFill>
              </a:rPr>
              <a:t>thiệu</a:t>
            </a:r>
            <a:r>
              <a:rPr lang="en-US" b="1">
                <a:solidFill>
                  <a:srgbClr val="7030A0"/>
                </a:solidFill>
              </a:rPr>
              <a:t> </a:t>
            </a:r>
            <a:r>
              <a:rPr lang="en-US" b="1" err="1">
                <a:solidFill>
                  <a:srgbClr val="7030A0"/>
                </a:solidFill>
              </a:rPr>
              <a:t>tổng</a:t>
            </a:r>
            <a:r>
              <a:rPr lang="en-US" b="1">
                <a:solidFill>
                  <a:srgbClr val="7030A0"/>
                </a:solidFill>
              </a:rPr>
              <a:t> </a:t>
            </a:r>
            <a:r>
              <a:rPr lang="en-US" b="1" err="1">
                <a:solidFill>
                  <a:srgbClr val="7030A0"/>
                </a:solidFill>
              </a:rPr>
              <a:t>quan</a:t>
            </a:r>
            <a:r>
              <a:rPr lang="en-US" b="1">
                <a:solidFill>
                  <a:srgbClr val="7030A0"/>
                </a:solidFill>
              </a:rPr>
              <a:t> thiết kế hệ thống</a:t>
            </a:r>
          </a:p>
        </p:txBody>
      </p:sp>
    </p:spTree>
    <p:extLst>
      <p:ext uri="{BB962C8B-B14F-4D97-AF65-F5344CB8AC3E}">
        <p14:creationId xmlns:p14="http://schemas.microsoft.com/office/powerpoint/2010/main" val="85998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120D2-7F4E-4009-A5A8-A3EB5A25192D}"/>
              </a:ext>
            </a:extLst>
          </p:cNvPr>
          <p:cNvSpPr>
            <a:spLocks noGrp="1"/>
          </p:cNvSpPr>
          <p:nvPr>
            <p:ph type="sldNum" idx="12"/>
          </p:nvPr>
        </p:nvSpPr>
        <p:spPr/>
        <p:txBody>
          <a:bodyPr/>
          <a:lstStyle/>
          <a:p>
            <a:pPr algn="l"/>
            <a:fld id="{00000000-1234-1234-1234-123412341234}" type="slidenum">
              <a:rPr lang="en" smtClean="0"/>
              <a:pPr algn="l"/>
              <a:t>7</a:t>
            </a:fld>
            <a:endParaRPr lang="en"/>
          </a:p>
        </p:txBody>
      </p:sp>
      <p:pic>
        <p:nvPicPr>
          <p:cNvPr id="3" name="Picture 2">
            <a:extLst>
              <a:ext uri="{FF2B5EF4-FFF2-40B4-BE49-F238E27FC236}">
                <a16:creationId xmlns:a16="http://schemas.microsoft.com/office/drawing/2014/main" id="{3AD966D6-06EC-4A33-9B9E-6F79D75CE371}"/>
              </a:ext>
            </a:extLst>
          </p:cNvPr>
          <p:cNvPicPr>
            <a:picLocks noChangeAspect="1"/>
          </p:cNvPicPr>
          <p:nvPr/>
        </p:nvPicPr>
        <p:blipFill>
          <a:blip r:embed="rId2"/>
          <a:stretch>
            <a:fillRect/>
          </a:stretch>
        </p:blipFill>
        <p:spPr>
          <a:xfrm>
            <a:off x="6447785" y="1194996"/>
            <a:ext cx="5477305" cy="3729634"/>
          </a:xfrm>
          <a:prstGeom prst="rect">
            <a:avLst/>
          </a:prstGeom>
        </p:spPr>
      </p:pic>
      <p:pic>
        <p:nvPicPr>
          <p:cNvPr id="5" name="Picture 4">
            <a:extLst>
              <a:ext uri="{FF2B5EF4-FFF2-40B4-BE49-F238E27FC236}">
                <a16:creationId xmlns:a16="http://schemas.microsoft.com/office/drawing/2014/main" id="{9C2BF607-B580-448E-B6EA-761C2A144EBA}"/>
              </a:ext>
            </a:extLst>
          </p:cNvPr>
          <p:cNvPicPr>
            <a:picLocks noChangeAspect="1"/>
          </p:cNvPicPr>
          <p:nvPr/>
        </p:nvPicPr>
        <p:blipFill>
          <a:blip r:embed="rId3"/>
          <a:stretch>
            <a:fillRect/>
          </a:stretch>
        </p:blipFill>
        <p:spPr>
          <a:xfrm>
            <a:off x="266909" y="1262625"/>
            <a:ext cx="5476639" cy="3662005"/>
          </a:xfrm>
          <a:prstGeom prst="rect">
            <a:avLst/>
          </a:prstGeom>
        </p:spPr>
      </p:pic>
      <p:sp>
        <p:nvSpPr>
          <p:cNvPr id="8" name="TextBox 7">
            <a:extLst>
              <a:ext uri="{FF2B5EF4-FFF2-40B4-BE49-F238E27FC236}">
                <a16:creationId xmlns:a16="http://schemas.microsoft.com/office/drawing/2014/main" id="{756EC5A4-0424-4018-8E15-3981B5684D5C}"/>
              </a:ext>
            </a:extLst>
          </p:cNvPr>
          <p:cNvSpPr txBox="1"/>
          <p:nvPr/>
        </p:nvSpPr>
        <p:spPr>
          <a:xfrm>
            <a:off x="266909" y="456685"/>
            <a:ext cx="4249335" cy="400110"/>
          </a:xfrm>
          <a:prstGeom prst="rect">
            <a:avLst/>
          </a:prstGeom>
          <a:noFill/>
        </p:spPr>
        <p:txBody>
          <a:bodyPr wrap="square">
            <a:spAutoFit/>
          </a:bodyPr>
          <a:lstStyle/>
          <a:p>
            <a:pPr marL="285750" indent="-285750" algn="ctr">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Một số hệ thống phân loại sản phẩm</a:t>
            </a:r>
          </a:p>
        </p:txBody>
      </p:sp>
      <p:sp>
        <p:nvSpPr>
          <p:cNvPr id="9" name="TextBox 8">
            <a:extLst>
              <a:ext uri="{FF2B5EF4-FFF2-40B4-BE49-F238E27FC236}">
                <a16:creationId xmlns:a16="http://schemas.microsoft.com/office/drawing/2014/main" id="{EAF88C4A-6A6E-49E7-BA76-5C13FF85D24C}"/>
              </a:ext>
            </a:extLst>
          </p:cNvPr>
          <p:cNvSpPr txBox="1"/>
          <p:nvPr/>
        </p:nvSpPr>
        <p:spPr>
          <a:xfrm>
            <a:off x="266909" y="5324097"/>
            <a:ext cx="5476639" cy="677108"/>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Hình 3: Hệ thống phân loại sản phẩm theo mã vạch</a:t>
            </a:r>
          </a:p>
          <a:p>
            <a:endParaRPr lang="en-US"/>
          </a:p>
        </p:txBody>
      </p:sp>
      <p:sp>
        <p:nvSpPr>
          <p:cNvPr id="11" name="TextBox 10">
            <a:extLst>
              <a:ext uri="{FF2B5EF4-FFF2-40B4-BE49-F238E27FC236}">
                <a16:creationId xmlns:a16="http://schemas.microsoft.com/office/drawing/2014/main" id="{D2234E65-AB2A-4793-9A1C-17BF45758D7F}"/>
              </a:ext>
            </a:extLst>
          </p:cNvPr>
          <p:cNvSpPr txBox="1"/>
          <p:nvPr/>
        </p:nvSpPr>
        <p:spPr>
          <a:xfrm>
            <a:off x="6447785" y="5305003"/>
            <a:ext cx="5868047" cy="677108"/>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Hình 4: Hệ thống phân loại sản phẩm bằng xử lí ảnh</a:t>
            </a:r>
          </a:p>
          <a:p>
            <a:endParaRPr lang="en-US"/>
          </a:p>
        </p:txBody>
      </p:sp>
    </p:spTree>
    <p:extLst>
      <p:ext uri="{BB962C8B-B14F-4D97-AF65-F5344CB8AC3E}">
        <p14:creationId xmlns:p14="http://schemas.microsoft.com/office/powerpoint/2010/main" val="67475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FDB0CE-216F-448B-9B4E-8BF61EE5F3FD}"/>
              </a:ext>
            </a:extLst>
          </p:cNvPr>
          <p:cNvSpPr txBox="1"/>
          <p:nvPr/>
        </p:nvSpPr>
        <p:spPr>
          <a:xfrm>
            <a:off x="599768" y="1208500"/>
            <a:ext cx="11080955" cy="4658776"/>
          </a:xfrm>
          <a:prstGeom prst="rect">
            <a:avLst/>
          </a:prstGeom>
          <a:noFill/>
        </p:spPr>
        <p:txBody>
          <a:bodyPr wrap="square" numCol="1" spcCol="1188720">
            <a:spAutoFit/>
          </a:bodyPr>
          <a:lstStyle/>
          <a:p>
            <a:pPr marR="52492" indent="458882" algn="just">
              <a:lnSpc>
                <a:spcPct val="130000"/>
              </a:lnSpc>
              <a:spcAft>
                <a:spcPts val="800"/>
              </a:spcAft>
            </a:pPr>
            <a:r>
              <a:rPr lang="en-US" sz="2000">
                <a:latin typeface="Times New Roman" panose="02020603050405020304" pitchFamily="18" charset="0"/>
                <a:ea typeface="Times New Roman" panose="02020603050405020304" pitchFamily="18" charset="0"/>
              </a:rPr>
              <a:t>Xử lý ảnh là một lĩnh vực mang tính khoa học và công nghệ. Nó là một ngành khoa học mới mẻ so với nhiều ngành khoa học khác nhưng tốc độ phát triển của nó rất nhanh, kích thích các trung tâm nghiên cứu, ứng dụng, đặc biệt là máy tính chuyên dụng riêng cho nó. </a:t>
            </a:r>
          </a:p>
          <a:p>
            <a:pPr marR="52492" indent="458882" algn="just">
              <a:lnSpc>
                <a:spcPct val="130000"/>
              </a:lnSpc>
              <a:spcAft>
                <a:spcPts val="800"/>
              </a:spcAft>
            </a:pPr>
            <a:r>
              <a:rPr lang="en-US" sz="2000">
                <a:latin typeface="Times New Roman" panose="02020603050405020304" pitchFamily="18" charset="0"/>
                <a:ea typeface="Times New Roman" panose="02020603050405020304" pitchFamily="18" charset="0"/>
                <a:cs typeface="Times New Roman" panose="02020603050405020304" pitchFamily="18" charset="0"/>
              </a:rPr>
              <a:t>Xử lý ảnh là kỹ thuật áp dụng trong việc tăng cường và xử lý các ảnh thu nhận từ các thiết bị như camera, webcam… Do đó, xử lý ảnh đã được ứng dụng và phát triển trong rất nhiều lĩnh vực quan trọng như: </a:t>
            </a:r>
          </a:p>
          <a:p>
            <a:pPr marL="342900" marR="52492" indent="-342900" algn="just" fontAlgn="base">
              <a:lnSpc>
                <a:spcPct val="130000"/>
              </a:lnSpc>
              <a:buClr>
                <a:schemeClr val="tx1"/>
              </a:buClr>
              <a:buSzPts val="1300"/>
              <a:buFont typeface="Wingdings" panose="05000000000000000000" pitchFamily="2" charset="2"/>
              <a:buChar char="q"/>
            </a:pPr>
            <a:r>
              <a:rPr lang="en-US" sz="20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Trong lĩnh vực quân sự: xử lý và nhận dạng ảnh quân sự. </a:t>
            </a:r>
          </a:p>
          <a:p>
            <a:pPr marL="342900" marR="52492" indent="-342900" algn="just" fontAlgn="base">
              <a:lnSpc>
                <a:spcPct val="130000"/>
              </a:lnSpc>
              <a:buClr>
                <a:schemeClr val="tx1"/>
              </a:buClr>
              <a:buSzPts val="1300"/>
              <a:buFont typeface="Wingdings" panose="05000000000000000000" pitchFamily="2" charset="2"/>
              <a:buChar char="q"/>
            </a:pPr>
            <a:r>
              <a:rPr lang="en-US" sz="20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Trong lĩnh vực giao tiếp người máy: nhận dạng ảnh, xử lý âm thanh, đồ họa. </a:t>
            </a:r>
          </a:p>
          <a:p>
            <a:pPr marL="342900" marR="52492" indent="-342900" algn="just" fontAlgn="base">
              <a:lnSpc>
                <a:spcPct val="130000"/>
              </a:lnSpc>
              <a:buClr>
                <a:schemeClr val="tx1"/>
              </a:buClr>
              <a:buSzPts val="1300"/>
              <a:buFont typeface="Wingdings" panose="05000000000000000000" pitchFamily="2" charset="2"/>
              <a:buChar char="q"/>
            </a:pPr>
            <a:r>
              <a:rPr lang="en-US" sz="20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Trong lĩnh vực an, bảo mật: nhận diện khuôn mặt người, nhận diện vân tay, mẫu mắt, … </a:t>
            </a:r>
          </a:p>
          <a:p>
            <a:pPr marL="342900" marR="52492" indent="-342900" algn="just" fontAlgn="base">
              <a:lnSpc>
                <a:spcPct val="130000"/>
              </a:lnSpc>
              <a:buClr>
                <a:schemeClr val="tx1"/>
              </a:buClr>
              <a:buSzPts val="1300"/>
              <a:buFont typeface="Wingdings" panose="05000000000000000000" pitchFamily="2" charset="2"/>
              <a:buChar char="q"/>
            </a:pPr>
            <a:r>
              <a:rPr lang="en-US" sz="20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Trong lĩnh vực giải trí: trò chơi điện tử. </a:t>
            </a:r>
          </a:p>
          <a:p>
            <a:pPr marL="342900" marR="52492" indent="-342900" algn="just" fontAlgn="base">
              <a:lnSpc>
                <a:spcPct val="130000"/>
              </a:lnSpc>
              <a:buClr>
                <a:schemeClr val="tx1"/>
              </a:buClr>
              <a:buSzPts val="1300"/>
              <a:buFont typeface="Wingdings" panose="05000000000000000000" pitchFamily="2" charset="2"/>
              <a:buChar char="q"/>
            </a:pPr>
            <a:r>
              <a:rPr lang="en-US" sz="20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Trong lĩnh vực y tế: Xử lý ảnh y sinh, chụp X quang, MRI, … </a:t>
            </a:r>
            <a:endParaRPr lang="en-US" sz="1800">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endParaRPr>
          </a:p>
        </p:txBody>
      </p:sp>
      <p:sp>
        <p:nvSpPr>
          <p:cNvPr id="6" name="Rounded Rectangle 12">
            <a:extLst>
              <a:ext uri="{FF2B5EF4-FFF2-40B4-BE49-F238E27FC236}">
                <a16:creationId xmlns:a16="http://schemas.microsoft.com/office/drawing/2014/main" id="{059C2050-90F4-4A26-84C9-7C06D4BD5B19}"/>
              </a:ext>
            </a:extLst>
          </p:cNvPr>
          <p:cNvSpPr/>
          <p:nvPr/>
        </p:nvSpPr>
        <p:spPr>
          <a:xfrm>
            <a:off x="599768" y="379718"/>
            <a:ext cx="4001728" cy="524851"/>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Lý </a:t>
            </a:r>
            <a:r>
              <a:rPr lang="en-US" sz="2000" err="1">
                <a:solidFill>
                  <a:srgbClr val="000000"/>
                </a:solidFill>
                <a:latin typeface="Times New Roman" panose="02020603050405020304" pitchFamily="18" charset="0"/>
                <a:cs typeface="Times New Roman" panose="02020603050405020304" pitchFamily="18" charset="0"/>
              </a:rPr>
              <a:t>thuyết</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sơ</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lược</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về</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xử</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lý</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ảnh</a:t>
            </a:r>
            <a:r>
              <a:rPr lang="en-US" sz="2000">
                <a:solidFill>
                  <a:srgbClr val="000000"/>
                </a:solidFill>
                <a:latin typeface="Times New Roman" panose="02020603050405020304" pitchFamily="18" charset="0"/>
                <a:cs typeface="Times New Roman" panose="02020603050405020304" pitchFamily="18" charset="0"/>
              </a:rPr>
              <a:t> </a:t>
            </a:r>
            <a:endParaRPr lang="en-US">
              <a:solidFill>
                <a:srgbClr val="000000"/>
              </a:solidFill>
            </a:endParaRPr>
          </a:p>
        </p:txBody>
      </p:sp>
      <p:pic>
        <p:nvPicPr>
          <p:cNvPr id="7" name="Picture 6">
            <a:extLst>
              <a:ext uri="{FF2B5EF4-FFF2-40B4-BE49-F238E27FC236}">
                <a16:creationId xmlns:a16="http://schemas.microsoft.com/office/drawing/2014/main" id="{FA01CB08-F7D4-454A-A3D8-066E264DF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876" y="5821876"/>
            <a:ext cx="1036124" cy="1036124"/>
          </a:xfrm>
          <a:prstGeom prst="rect">
            <a:avLst/>
          </a:prstGeom>
        </p:spPr>
      </p:pic>
    </p:spTree>
    <p:extLst>
      <p:ext uri="{BB962C8B-B14F-4D97-AF65-F5344CB8AC3E}">
        <p14:creationId xmlns:p14="http://schemas.microsoft.com/office/powerpoint/2010/main" val="21406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Rounded Rectangle 12"/>
          <p:cNvSpPr/>
          <p:nvPr/>
        </p:nvSpPr>
        <p:spPr>
          <a:xfrm>
            <a:off x="620100" y="128933"/>
            <a:ext cx="3796257" cy="632139"/>
          </a:xfrm>
          <a:prstGeom prst="roundRect">
            <a:avLst>
              <a:gd name="adj" fmla="val 50000"/>
            </a:avLst>
          </a:prstGeom>
          <a:solidFill>
            <a:srgbClr val="00E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Lý </a:t>
            </a:r>
            <a:r>
              <a:rPr lang="en-US" sz="2000" err="1">
                <a:solidFill>
                  <a:srgbClr val="000000"/>
                </a:solidFill>
                <a:latin typeface="Times New Roman" panose="02020603050405020304" pitchFamily="18" charset="0"/>
                <a:cs typeface="Times New Roman" panose="02020603050405020304" pitchFamily="18" charset="0"/>
              </a:rPr>
              <a:t>thuyết</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sơ</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lược</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về</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xử</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lý</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ảnh</a:t>
            </a:r>
            <a:r>
              <a:rPr lang="en-US" sz="2000">
                <a:solidFill>
                  <a:srgbClr val="000000"/>
                </a:solidFill>
                <a:latin typeface="Times New Roman" panose="02020603050405020304" pitchFamily="18" charset="0"/>
                <a:cs typeface="Times New Roman" panose="02020603050405020304" pitchFamily="18" charset="0"/>
              </a:rPr>
              <a:t> </a:t>
            </a:r>
            <a:endParaRPr lang="en-US">
              <a:solidFill>
                <a:srgbClr val="000000"/>
              </a:solidFill>
            </a:endParaRPr>
          </a:p>
        </p:txBody>
      </p:sp>
      <p:sp>
        <p:nvSpPr>
          <p:cNvPr id="18" name="Subtitle 17"/>
          <p:cNvSpPr>
            <a:spLocks noGrp="1"/>
          </p:cNvSpPr>
          <p:nvPr>
            <p:ph type="subTitle" idx="1"/>
          </p:nvPr>
        </p:nvSpPr>
        <p:spPr>
          <a:xfrm>
            <a:off x="620100" y="1051214"/>
            <a:ext cx="10952775" cy="4811574"/>
          </a:xfrm>
          <a:prstGeom prst="rect">
            <a:avLst/>
          </a:prstGeom>
          <a:noFill/>
        </p:spPr>
        <p:txBody>
          <a:bodyPr wrap="square" lIns="91440" tIns="45720" rIns="91440" bIns="45720">
            <a:spAutoFit/>
          </a:bodyPr>
          <a:lstStyle/>
          <a:p>
            <a:pPr algn="l">
              <a:lnSpc>
                <a:spcPct val="100000"/>
              </a:lnSpc>
            </a:pPr>
            <a:r>
              <a:rPr lang="en-US" sz="2000" err="1">
                <a:latin typeface="Times New Roman" panose="02020603050405020304" pitchFamily="18" charset="0"/>
                <a:cs typeface="Times New Roman" panose="02020603050405020304" pitchFamily="18" charset="0"/>
              </a:rPr>
              <a:t>Xử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thao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muốn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tốt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hoặc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luận</a:t>
            </a:r>
            <a:r>
              <a:rPr lang="en-US" sz="2000">
                <a:latin typeface="Times New Roman" panose="02020603050405020304" pitchFamily="18" charset="0"/>
                <a:cs typeface="Times New Roman" panose="02020603050405020304" pitchFamily="18" charset="0"/>
              </a:rPr>
              <a:t>.</a:t>
            </a:r>
          </a:p>
          <a:p>
            <a:pPr algn="l">
              <a:lnSpc>
                <a:spcPct val="100000"/>
              </a:lnSpc>
            </a:pPr>
            <a:r>
              <a:rPr lang="en-US" sz="2000" err="1">
                <a:latin typeface="Times New Roman" panose="02020603050405020304" pitchFamily="18" charset="0"/>
                <a:cs typeface="Times New Roman" panose="02020603050405020304" pitchFamily="18" charset="0"/>
              </a:rPr>
              <a:t>Phân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loại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loại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chính</a:t>
            </a:r>
            <a:r>
              <a:rPr lang="en-US" sz="2000">
                <a:latin typeface="Times New Roman" panose="02020603050405020304" pitchFamily="18" charset="0"/>
                <a:cs typeface="Times New Roman" panose="02020603050405020304" pitchFamily="18" charset="0"/>
              </a:rPr>
              <a:t>:</a:t>
            </a:r>
          </a:p>
          <a:p>
            <a:pPr marL="342900" indent="-342900" algn="l">
              <a:lnSpc>
                <a:spcPct val="10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Color Image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màu</a:t>
            </a:r>
            <a:r>
              <a:rPr lang="en-US" sz="2000">
                <a:latin typeface="Times New Roman" panose="02020603050405020304" pitchFamily="18" charset="0"/>
                <a:cs typeface="Times New Roman" panose="02020603050405020304" pitchFamily="18" charset="0"/>
              </a:rPr>
              <a:t>)</a:t>
            </a:r>
          </a:p>
          <a:p>
            <a:pPr marL="342900" indent="-342900" algn="l">
              <a:lnSpc>
                <a:spcPct val="10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Gray Image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xám</a:t>
            </a:r>
            <a:r>
              <a:rPr lang="en-US" sz="2000">
                <a:latin typeface="Times New Roman" panose="02020603050405020304" pitchFamily="18" charset="0"/>
                <a:cs typeface="Times New Roman" panose="02020603050405020304" pitchFamily="18" charset="0"/>
              </a:rPr>
              <a:t>) </a:t>
            </a:r>
          </a:p>
          <a:p>
            <a:pPr marL="342900" indent="-342900" algn="l">
              <a:lnSpc>
                <a:spcPct val="10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Binary image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phân</a:t>
            </a:r>
            <a:r>
              <a:rPr lang="en-US" sz="2000">
                <a:latin typeface="Times New Roman" panose="02020603050405020304" pitchFamily="18" charset="0"/>
                <a:cs typeface="Times New Roman" panose="02020603050405020304" pitchFamily="18" charset="0"/>
              </a:rPr>
              <a:t>)</a:t>
            </a:r>
          </a:p>
          <a:p>
            <a:pPr marL="342900" indent="-342900" algn="l">
              <a:lnSpc>
                <a:spcPct val="100000"/>
              </a:lnSpc>
              <a:buFont typeface="Symbol" panose="05050102010706020507" pitchFamily="18" charset="2"/>
              <a:buChar char="Þ"/>
            </a:pPr>
            <a:r>
              <a:rPr lang="en-US" sz="2000">
                <a:latin typeface="Times New Roman" panose="02020603050405020304" pitchFamily="18" charset="0"/>
                <a:cs typeface="Times New Roman" panose="02020603050405020304" pitchFamily="18" charset="0"/>
              </a:rPr>
              <a:t>Camera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màu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chuyển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màu</a:t>
            </a:r>
            <a:r>
              <a:rPr lang="en-US" sz="2000">
                <a:latin typeface="Times New Roman" panose="02020603050405020304" pitchFamily="18" charset="0"/>
                <a:cs typeface="Times New Roman" panose="02020603050405020304" pitchFamily="18" charset="0"/>
              </a:rPr>
              <a:t> -&gt;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xám</a:t>
            </a:r>
            <a:r>
              <a:rPr lang="en-US" sz="2000">
                <a:latin typeface="Times New Roman" panose="02020603050405020304" pitchFamily="18" charset="0"/>
                <a:cs typeface="Times New Roman" panose="02020603050405020304" pitchFamily="18" charset="0"/>
              </a:rPr>
              <a:t> -&gt;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phân</a:t>
            </a:r>
            <a:r>
              <a:rPr lang="en-US" sz="2000">
                <a:latin typeface="Times New Roman" panose="02020603050405020304" pitchFamily="18" charset="0"/>
                <a:cs typeface="Times New Roman" panose="02020603050405020304" pitchFamily="18" charset="0"/>
              </a:rPr>
              <a:t> _&gt; </a:t>
            </a:r>
            <a:r>
              <a:rPr lang="en-US" sz="2000" err="1">
                <a:latin typeface="Times New Roman" panose="02020603050405020304" pitchFamily="18" charset="0"/>
                <a:cs typeface="Times New Roman" panose="02020603050405020304" pitchFamily="18" charset="0"/>
              </a:rPr>
              <a:t>xuất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a:t>
            </a:r>
          </a:p>
          <a:p>
            <a:pPr algn="l">
              <a:lnSpc>
                <a:spcPct val="100000"/>
              </a:lnSpc>
            </a:pPr>
            <a:r>
              <a:rPr lang="en-US" sz="2000" err="1">
                <a:latin typeface="Times New Roman" panose="02020603050405020304" pitchFamily="18" charset="0"/>
                <a:cs typeface="Times New Roman" panose="02020603050405020304" pitchFamily="18" charset="0"/>
              </a:rPr>
              <a:t>Điểm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(Pixel)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dấu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hiệu</a:t>
            </a:r>
            <a:r>
              <a:rPr lang="en-US" sz="2000">
                <a:latin typeface="Times New Roman" panose="02020603050405020304" pitchFamily="18" charset="0"/>
                <a:cs typeface="Times New Roman" panose="02020603050405020304" pitchFamily="18" charset="0"/>
              </a:rPr>
              <a:t> hay </a:t>
            </a:r>
            <a:r>
              <a:rPr lang="en-US" sz="2000" err="1">
                <a:latin typeface="Times New Roman" panose="02020603050405020304" pitchFamily="18" charset="0"/>
                <a:cs typeface="Times New Roman" panose="02020603050405020304" pitchFamily="18" charset="0"/>
              </a:rPr>
              <a:t>cường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tọa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gian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tượng</a:t>
            </a:r>
            <a:r>
              <a:rPr lang="en-US" sz="2000">
                <a:latin typeface="Times New Roman" panose="02020603050405020304" pitchFamily="18" charset="0"/>
                <a:cs typeface="Times New Roman" panose="02020603050405020304" pitchFamily="18" charset="0"/>
              </a:rPr>
              <a:t> và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xem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tập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điểm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a:t>
            </a:r>
          </a:p>
          <a:p>
            <a:pPr algn="l">
              <a:lnSpc>
                <a:spcPct val="100000"/>
              </a:lnSpc>
            </a:pPr>
            <a:r>
              <a:rPr lang="en-US" sz="2000" err="1">
                <a:latin typeface="Times New Roman" panose="02020603050405020304" pitchFamily="18" charset="0"/>
                <a:cs typeface="Times New Roman" panose="02020603050405020304" pitchFamily="18" charset="0"/>
              </a:rPr>
              <a:t>Mức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xám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điểm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a:t>
            </a:r>
          </a:p>
          <a:p>
            <a:pPr algn="l">
              <a:lnSpc>
                <a:spcPct val="100000"/>
              </a:lnSpc>
            </a:pPr>
            <a:endParaRPr lang="en-US" sz="20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9EF6184-6F1E-439A-B043-2543CA4720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876" y="5821876"/>
            <a:ext cx="1036124" cy="1036124"/>
          </a:xfrm>
          <a:prstGeom prst="rect">
            <a:avLst/>
          </a:prstGeom>
        </p:spPr>
      </p:pic>
    </p:spTree>
    <p:extLst>
      <p:ext uri="{BB962C8B-B14F-4D97-AF65-F5344CB8AC3E}">
        <p14:creationId xmlns:p14="http://schemas.microsoft.com/office/powerpoint/2010/main" val="2022240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7008</TotalTime>
  <Words>1420</Words>
  <Application>Microsoft Office PowerPoint</Application>
  <PresentationFormat>Widescreen</PresentationFormat>
  <Paragraphs>156</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Helvetica Neue</vt:lpstr>
      <vt:lpstr>Symbol</vt:lpstr>
      <vt:lpstr>Tahoma</vt:lpstr>
      <vt:lpstr>Times New Roman</vt:lpstr>
      <vt:lpstr>Wingdings</vt:lpstr>
      <vt:lpstr>Office Theme</vt:lpstr>
      <vt:lpstr>PowerPoint Presentation</vt:lpstr>
      <vt:lpstr>TRƯỜNG ĐẠI HỌC KỸ THUẬT CÔNG NGHIỆP  KHOA CƠ KHÍ – BỘ MÔN CƠ ĐIỆN TỬ</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cường</dc:creator>
  <cp:lastModifiedBy>Đạt Vũ Văn</cp:lastModifiedBy>
  <cp:revision>112</cp:revision>
  <dcterms:created xsi:type="dcterms:W3CDTF">2022-01-19T10:02:00Z</dcterms:created>
  <dcterms:modified xsi:type="dcterms:W3CDTF">2023-01-12T15:39:57Z</dcterms:modified>
</cp:coreProperties>
</file>